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5"/>
  </p:notesMasterIdLst>
  <p:handoutMasterIdLst>
    <p:handoutMasterId r:id="rId36"/>
  </p:handoutMasterIdLst>
  <p:sldIdLst>
    <p:sldId id="256" r:id="rId2"/>
    <p:sldId id="258" r:id="rId3"/>
    <p:sldId id="270" r:id="rId4"/>
    <p:sldId id="259" r:id="rId5"/>
    <p:sldId id="272" r:id="rId6"/>
    <p:sldId id="271" r:id="rId7"/>
    <p:sldId id="299" r:id="rId8"/>
    <p:sldId id="277" r:id="rId9"/>
    <p:sldId id="300" r:id="rId10"/>
    <p:sldId id="301" r:id="rId11"/>
    <p:sldId id="260" r:id="rId12"/>
    <p:sldId id="275" r:id="rId13"/>
    <p:sldId id="278" r:id="rId14"/>
    <p:sldId id="302" r:id="rId15"/>
    <p:sldId id="279" r:id="rId16"/>
    <p:sldId id="280" r:id="rId17"/>
    <p:sldId id="303" r:id="rId18"/>
    <p:sldId id="281" r:id="rId19"/>
    <p:sldId id="304" r:id="rId20"/>
    <p:sldId id="305" r:id="rId21"/>
    <p:sldId id="261" r:id="rId22"/>
    <p:sldId id="276" r:id="rId23"/>
    <p:sldId id="282" r:id="rId24"/>
    <p:sldId id="284" r:id="rId25"/>
    <p:sldId id="306" r:id="rId26"/>
    <p:sldId id="291" r:id="rId27"/>
    <p:sldId id="296" r:id="rId28"/>
    <p:sldId id="298" r:id="rId29"/>
    <p:sldId id="290" r:id="rId30"/>
    <p:sldId id="265" r:id="rId31"/>
    <p:sldId id="266" r:id="rId32"/>
    <p:sldId id="267" r:id="rId33"/>
    <p:sldId id="268" r:id="rId34"/>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ierre SOB" initials="PS" lastIdx="17" clrIdx="0"/>
  <p:cmAuthor id="1" name="Terada Saori" initials="TS"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7CE6"/>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80098" autoAdjust="0"/>
  </p:normalViewPr>
  <p:slideViewPr>
    <p:cSldViewPr snapToGrid="0" snapToObjects="1">
      <p:cViewPr>
        <p:scale>
          <a:sx n="80" d="100"/>
          <a:sy n="80" d="100"/>
        </p:scale>
        <p:origin x="-1272" y="-348"/>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51" d="100"/>
          <a:sy n="51" d="100"/>
        </p:scale>
        <p:origin x="-1920" y="-108"/>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3-01-22T12:35:55.557" idx="15">
    <p:pos x="3463" y="3336"/>
    <p:text>What would be the responsability of associate: i.e: consultants and participants in activities organized by OHCHR?</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3-01-22T12:37:43.517" idx="17">
    <p:pos x="2432" y="3502"/>
    <p:text>You may want to reformulate as the message is not clear to me</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13-01-21T15:51:01.208" idx="11">
    <p:pos x="4488" y="314"/>
    <p:text>We need to rethink how to reflect the quest for integration. It does not appear to do so. There seems to be some discrepancy between the titles and the contents.</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D2EF8465-01E5-4DB3-89E6-BF339FA489E0}" type="datetimeFigureOut">
              <a:rPr lang="en-GB" smtClean="0"/>
              <a:t>22/03/2013</a:t>
            </a:fld>
            <a:endParaRPr lang="en-GB"/>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A79F00B6-4416-4314-A66F-4D45683C9F41}" type="slidenum">
              <a:rPr lang="en-GB" smtClean="0"/>
              <a:t>‹#›</a:t>
            </a:fld>
            <a:endParaRPr lang="en-GB"/>
          </a:p>
        </p:txBody>
      </p:sp>
    </p:spTree>
    <p:extLst>
      <p:ext uri="{BB962C8B-B14F-4D97-AF65-F5344CB8AC3E}">
        <p14:creationId xmlns:p14="http://schemas.microsoft.com/office/powerpoint/2010/main" val="6630033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B9B30225-0747-40A6-899C-E4476E8D5C02}" type="datetimeFigureOut">
              <a:rPr lang="en-GB" smtClean="0"/>
              <a:t>22/03/2013</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vl1pPr>
          </a:lstStyle>
          <a:p>
            <a:fld id="{F5E01116-F6B8-4008-8666-BEEADF04B037}" type="slidenum">
              <a:rPr lang="en-GB" smtClean="0"/>
              <a:t>‹#›</a:t>
            </a:fld>
            <a:endParaRPr lang="en-GB"/>
          </a:p>
        </p:txBody>
      </p:sp>
    </p:spTree>
    <p:extLst>
      <p:ext uri="{BB962C8B-B14F-4D97-AF65-F5344CB8AC3E}">
        <p14:creationId xmlns:p14="http://schemas.microsoft.com/office/powerpoint/2010/main" val="11109542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When gathering contextual information and information about specific human rights violations, the data collected should be sex- and</a:t>
            </a:r>
          </a:p>
          <a:p>
            <a:r>
              <a:rPr lang="en-US" dirty="0" smtClean="0"/>
              <a:t>age-disaggregated, and possibly disaggregated on the basis of other parameters relevant for the</a:t>
            </a:r>
          </a:p>
          <a:p>
            <a:r>
              <a:rPr lang="en-US" dirty="0" smtClean="0"/>
              <a:t>identification of potential discriminatory practices (e.g., ethnicity, religion, political affiliation).</a:t>
            </a:r>
          </a:p>
          <a:p>
            <a:r>
              <a:rPr lang="en-US" dirty="0" smtClean="0"/>
              <a:t>It is important to understand the links between gender and other social identities. Wherever possible,</a:t>
            </a:r>
          </a:p>
          <a:p>
            <a:r>
              <a:rPr lang="en-US" dirty="0" smtClean="0"/>
              <a:t>data disaggregated by these and other criteria should be collected. If religion or ethnicity is hidden from the analysis, biases can also remain undetected.</a:t>
            </a:r>
          </a:p>
          <a:p>
            <a:endParaRPr lang="en-US" dirty="0" smtClean="0"/>
          </a:p>
          <a:p>
            <a:r>
              <a:rPr lang="en-US" dirty="0" smtClean="0"/>
              <a:t>Where gender-specific information is not available, this gap is to be explicitly acknowledged. Field presences should remember to repeatedly request data disaggregated by sex and age from all the institutions and other sources providing information.</a:t>
            </a:r>
          </a:p>
          <a:p>
            <a:endParaRPr lang="en-US" dirty="0" smtClean="0"/>
          </a:p>
          <a:p>
            <a:r>
              <a:rPr lang="en-US" dirty="0" smtClean="0"/>
              <a:t>Many human rights violations affecting particularly women occur in the private sphere. It is important</a:t>
            </a:r>
          </a:p>
          <a:p>
            <a:r>
              <a:rPr lang="en-US" dirty="0" smtClean="0"/>
              <a:t>that methods for collecting information include that sphere as well.</a:t>
            </a:r>
          </a:p>
          <a:p>
            <a:endParaRPr lang="en-US" dirty="0" smtClean="0"/>
          </a:p>
          <a:p>
            <a:pPr marL="685800" lvl="1">
              <a:buFont typeface="Arial" pitchFamily="34" charset="0"/>
              <a:buChar char="•"/>
              <a:defRPr/>
            </a:pPr>
            <a:r>
              <a:rPr lang="en-US" sz="1800" dirty="0" smtClean="0"/>
              <a:t>Formal requests for information from governmental institutions;</a:t>
            </a:r>
          </a:p>
          <a:p>
            <a:pPr marL="685800" lvl="1">
              <a:buFont typeface="Arial" pitchFamily="34" charset="0"/>
              <a:buChar char="•"/>
              <a:defRPr/>
            </a:pPr>
            <a:r>
              <a:rPr lang="en-US" sz="1800" dirty="0" smtClean="0"/>
              <a:t>Legal research on protection gaps </a:t>
            </a:r>
          </a:p>
          <a:p>
            <a:pPr marL="685800" lvl="1">
              <a:buFont typeface="Arial" pitchFamily="34" charset="0"/>
              <a:buChar char="•"/>
              <a:defRPr/>
            </a:pPr>
            <a:r>
              <a:rPr lang="en-GB" sz="1800" dirty="0" smtClean="0"/>
              <a:t>Interviews and surveys (including with women alone);</a:t>
            </a:r>
          </a:p>
          <a:p>
            <a:pPr marL="685800" lvl="1">
              <a:buFont typeface="Arial" pitchFamily="34" charset="0"/>
              <a:buChar char="•"/>
              <a:defRPr/>
            </a:pPr>
            <a:r>
              <a:rPr lang="en-US" sz="1800" dirty="0" smtClean="0"/>
              <a:t>Mapping and research through NGOs</a:t>
            </a:r>
          </a:p>
          <a:p>
            <a:endParaRPr lang="en-GB" dirty="0"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E76A67D8-9A4B-4D1B-AD7A-A18A37CCE354}" type="slidenum">
              <a:rPr lang="en-US" smtClean="0"/>
              <a:pPr eaLnBrk="1" hangingPunct="1"/>
              <a:t>24</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When gathering contextual information and information about specific human rights violations, the data collected should be sex- and</a:t>
            </a:r>
          </a:p>
          <a:p>
            <a:r>
              <a:rPr lang="en-US" dirty="0" smtClean="0"/>
              <a:t>age-disaggregated, and possibly disaggregated on the basis of other parameters relevant for the</a:t>
            </a:r>
          </a:p>
          <a:p>
            <a:r>
              <a:rPr lang="en-US" dirty="0" smtClean="0"/>
              <a:t>identification of potential discriminatory practices (e.g., ethnicity, religion, political affiliation).</a:t>
            </a:r>
          </a:p>
          <a:p>
            <a:r>
              <a:rPr lang="en-US" dirty="0" smtClean="0"/>
              <a:t>It is important to understand the links between gender and other social identities. Wherever possible,</a:t>
            </a:r>
          </a:p>
          <a:p>
            <a:r>
              <a:rPr lang="en-US" dirty="0" smtClean="0"/>
              <a:t>data disaggregated by these and other criteria should be collected. If religion or ethnicity is hidden from the analysis, biases can also remain undetected.</a:t>
            </a:r>
          </a:p>
          <a:p>
            <a:endParaRPr lang="en-US" dirty="0" smtClean="0"/>
          </a:p>
          <a:p>
            <a:r>
              <a:rPr lang="en-US" dirty="0" smtClean="0"/>
              <a:t>Where gender-specific information is not available, this gap is to be explicitly acknowledged. Field presences should remember to repeatedly request data disaggregated by sex and age from all the institutions and other sources providing information.</a:t>
            </a:r>
          </a:p>
          <a:p>
            <a:endParaRPr lang="en-US" dirty="0" smtClean="0"/>
          </a:p>
          <a:p>
            <a:r>
              <a:rPr lang="en-US" dirty="0" smtClean="0"/>
              <a:t>Many human rights violations affecting particularly women occur in the private sphere. It is important</a:t>
            </a:r>
          </a:p>
          <a:p>
            <a:r>
              <a:rPr lang="en-US" dirty="0" smtClean="0"/>
              <a:t>that methods for collecting information include that sphere as well.</a:t>
            </a:r>
          </a:p>
          <a:p>
            <a:endParaRPr lang="en-US" dirty="0" smtClean="0"/>
          </a:p>
          <a:p>
            <a:pPr marL="685800" lvl="1">
              <a:buFont typeface="Arial" pitchFamily="34" charset="0"/>
              <a:buChar char="•"/>
              <a:defRPr/>
            </a:pPr>
            <a:r>
              <a:rPr lang="en-US" dirty="0" smtClean="0"/>
              <a:t>Formal requests for information from governmental institutions;</a:t>
            </a:r>
          </a:p>
          <a:p>
            <a:pPr marL="685800" lvl="1">
              <a:buFont typeface="Arial" pitchFamily="34" charset="0"/>
              <a:buChar char="•"/>
              <a:defRPr/>
            </a:pPr>
            <a:r>
              <a:rPr lang="en-US" dirty="0" smtClean="0"/>
              <a:t>Legal research on protection gaps </a:t>
            </a:r>
          </a:p>
          <a:p>
            <a:pPr marL="685800" lvl="1">
              <a:buFont typeface="Arial" pitchFamily="34" charset="0"/>
              <a:buChar char="•"/>
              <a:defRPr/>
            </a:pPr>
            <a:r>
              <a:rPr lang="en-GB" dirty="0" smtClean="0"/>
              <a:t>Interviews and surveys (including with women alone);</a:t>
            </a:r>
          </a:p>
          <a:p>
            <a:pPr marL="685800" lvl="1">
              <a:buFont typeface="Arial" pitchFamily="34" charset="0"/>
              <a:buChar char="•"/>
              <a:defRPr/>
            </a:pPr>
            <a:r>
              <a:rPr lang="en-US" dirty="0" smtClean="0"/>
              <a:t>Mapping and research through NGOs</a:t>
            </a:r>
          </a:p>
          <a:p>
            <a:endParaRPr lang="en-GB" dirty="0"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E76A67D8-9A4B-4D1B-AD7A-A18A37CCE354}" type="slidenum">
              <a:rPr lang="en-US" smtClean="0"/>
              <a:pPr eaLnBrk="1" hangingPunct="1"/>
              <a:t>25</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Women should be involved at all levels of reporting and decision-making.  But simply having more women in an organization is not enough to guarantee gender-sensitive reporting.  The choices made about what is reported and the way the report is written contributes to the promotion of gender equality or the lack thereof. It’s important for both not to be isolated in gender-based ghettos and to avoid any separation on gender lines in terms of who writes about what.  </a:t>
            </a:r>
          </a:p>
          <a:p>
            <a:r>
              <a:rPr lang="en-GB" dirty="0"/>
              <a:t> </a:t>
            </a:r>
          </a:p>
          <a:p>
            <a:r>
              <a:rPr lang="en-GB" dirty="0"/>
              <a:t>The same way as journalists, both female and male, can play a role in changing attitudes to women and gender-based stereotypes, reporting in a more institutional context can make a difference.</a:t>
            </a:r>
          </a:p>
          <a:p>
            <a:endParaRPr lang="en-GB" dirty="0"/>
          </a:p>
          <a:p>
            <a:endParaRPr lang="en-GB" dirty="0"/>
          </a:p>
          <a:p>
            <a:r>
              <a:rPr lang="en-GB" dirty="0"/>
              <a:t>One of the first things journalists are taught is that each story must answer the questions: WHAT, WHERE, WHEN, WHO, WHY and HOW.  The same device can be applied for practicing gender-sensitive reporting for the UN.</a:t>
            </a:r>
          </a:p>
          <a:p>
            <a:endParaRPr lang="en-GB" dirty="0"/>
          </a:p>
          <a:p>
            <a:r>
              <a:rPr lang="en-GB" dirty="0"/>
              <a:t>When writing a mission report, project report or documenting a situation (HR violation), always try to ask yourself the following questions.</a:t>
            </a:r>
          </a:p>
          <a:p>
            <a:r>
              <a:rPr lang="en-GB" dirty="0"/>
              <a:t> </a:t>
            </a:r>
          </a:p>
          <a:p>
            <a:endParaRPr lang="en-GB" dirty="0"/>
          </a:p>
          <a:p>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t>26</a:t>
            </a:fld>
            <a:endParaRPr lang="en-GB"/>
          </a:p>
        </p:txBody>
      </p:sp>
    </p:spTree>
    <p:extLst>
      <p:ext uri="{BB962C8B-B14F-4D97-AF65-F5344CB8AC3E}">
        <p14:creationId xmlns:p14="http://schemas.microsoft.com/office/powerpoint/2010/main" val="14350113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Gender-sensitive reporting is not only about sources and content.  It is also about the language we use in writing reports. </a:t>
            </a:r>
          </a:p>
          <a:p>
            <a:r>
              <a:rPr lang="en-GB" dirty="0"/>
              <a:t> </a:t>
            </a:r>
          </a:p>
          <a:p>
            <a:r>
              <a:rPr lang="en-GB" dirty="0"/>
              <a:t>Language is a dynamic and socially-informed tool.  To be truly equal, women must be seen and heard to be equal.  This means eliminating language that misrepresents, excludes or offends women.  </a:t>
            </a:r>
          </a:p>
          <a:p>
            <a:r>
              <a:rPr lang="en-GB" dirty="0"/>
              <a:t> </a:t>
            </a:r>
          </a:p>
          <a:p>
            <a:r>
              <a:rPr lang="en-GB" dirty="0"/>
              <a:t>Careful use of language and images in reports will give a more accurate reflection of your audience or readership, and this can positively affect people’s consciousness over time.  </a:t>
            </a:r>
          </a:p>
          <a:p>
            <a:r>
              <a:rPr lang="en-GB" dirty="0"/>
              <a:t> </a:t>
            </a:r>
          </a:p>
          <a:p>
            <a:r>
              <a:rPr lang="en-GB" dirty="0"/>
              <a:t>As UN staff engaged in gender equality, you can be proactive in changing perceptions about people in a society by using new terms regularly, or explaining why a term has become negative and not acceptable to a group of people.</a:t>
            </a:r>
          </a:p>
          <a:p>
            <a:endParaRPr lang="en-GB" dirty="0"/>
          </a:p>
          <a:p>
            <a:r>
              <a:rPr lang="en-GB" dirty="0"/>
              <a:t>1) </a:t>
            </a:r>
            <a:r>
              <a:rPr lang="en-GB" b="1" dirty="0"/>
              <a:t>Avoid using “man” as a generic noun</a:t>
            </a:r>
            <a:endParaRPr lang="en-GB" dirty="0"/>
          </a:p>
          <a:p>
            <a:r>
              <a:rPr lang="en-GB" dirty="0"/>
              <a:t>The English language tends to use “man” as a generic noun.  It is as if men represent the whole human race.</a:t>
            </a:r>
          </a:p>
          <a:p>
            <a:endParaRPr lang="en-GB" b="1" dirty="0"/>
          </a:p>
          <a:p>
            <a:r>
              <a:rPr lang="en-GB" b="1" dirty="0"/>
              <a:t>2) Avoid using “he” as a generic pronoun</a:t>
            </a:r>
            <a:endParaRPr lang="en-GB" dirty="0"/>
          </a:p>
          <a:p>
            <a:r>
              <a:rPr lang="en-GB" dirty="0"/>
              <a:t> Unless the gender of the subject is known and is relevant to the context, avoid using “he” as a generic pronoun.  </a:t>
            </a:r>
          </a:p>
          <a:p>
            <a:endParaRPr lang="en-GB" dirty="0"/>
          </a:p>
          <a:p>
            <a:r>
              <a:rPr lang="en-GB" b="1" dirty="0"/>
              <a:t>3) Avoid associating men and women with certain professions</a:t>
            </a:r>
            <a:endParaRPr lang="en-GB" dirty="0"/>
          </a:p>
          <a:p>
            <a:r>
              <a:rPr lang="en-GB" dirty="0"/>
              <a:t>It’s common to associate men and women with certain professions. Try to use gender-neutral terms to name these professions.  </a:t>
            </a:r>
          </a:p>
          <a:p>
            <a:endParaRPr lang="en-GB" dirty="0"/>
          </a:p>
          <a:p>
            <a:r>
              <a:rPr lang="en-GB" b="1" dirty="0"/>
              <a:t>4) </a:t>
            </a:r>
            <a:r>
              <a:rPr lang="en-GB" b="1" dirty="0">
                <a:latin typeface="Arial" charset="0"/>
                <a:ea typeface="ＭＳ Ｐゴシック" pitchFamily="-108" charset="-128"/>
                <a:cs typeface="Arial" charset="0"/>
              </a:rPr>
              <a:t>Avoid the “woman and children” categorization as “vulnerable”</a:t>
            </a:r>
          </a:p>
          <a:p>
            <a:r>
              <a:rPr lang="en-GB" dirty="0"/>
              <a:t>Women constitute 50%of the world population and has to be acknowledge and analysed in all spheres of life. The categorization obscures the fact that different human rights guarantees may apply to women and to children and reinforces the historical tendency to make concerns for women’s HR, derivative of their roles as mothers, rather than recognizing their status as independent rights holders.</a:t>
            </a:r>
          </a:p>
          <a:p>
            <a:endParaRPr lang="en-GB" dirty="0"/>
          </a:p>
          <a:p>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t>27</a:t>
            </a:fld>
            <a:endParaRPr lang="en-GB"/>
          </a:p>
        </p:txBody>
      </p:sp>
    </p:spTree>
    <p:extLst>
      <p:ext uri="{BB962C8B-B14F-4D97-AF65-F5344CB8AC3E}">
        <p14:creationId xmlns:p14="http://schemas.microsoft.com/office/powerpoint/2010/main" val="25681736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dirty="0"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ECFE4BA5-8300-49D4-A333-9878267A2A1B}" type="slidenum">
              <a:rPr lang="en-US" smtClean="0"/>
              <a:pPr eaLnBrk="1" hangingPunct="1"/>
              <a:t>28</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E01116-F6B8-4008-8666-BEEADF04B037}" type="slidenum">
              <a:rPr lang="en-GB" smtClean="0"/>
              <a:t>29</a:t>
            </a:fld>
            <a:endParaRPr lang="en-GB"/>
          </a:p>
        </p:txBody>
      </p:sp>
    </p:spTree>
    <p:extLst>
      <p:ext uri="{BB962C8B-B14F-4D97-AF65-F5344CB8AC3E}">
        <p14:creationId xmlns:p14="http://schemas.microsoft.com/office/powerpoint/2010/main" val="9014404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E01116-F6B8-4008-8666-BEEADF04B037}" type="slidenum">
              <a:rPr lang="en-GB" smtClean="0"/>
              <a:t>30</a:t>
            </a:fld>
            <a:endParaRPr lang="en-GB"/>
          </a:p>
        </p:txBody>
      </p:sp>
    </p:spTree>
    <p:extLst>
      <p:ext uri="{BB962C8B-B14F-4D97-AF65-F5344CB8AC3E}">
        <p14:creationId xmlns:p14="http://schemas.microsoft.com/office/powerpoint/2010/main" val="20861741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68177B4-0A82-FE44-BB83-B752798DDB8D}" type="datetimeFigureOut">
              <a:rPr lang="en-US" smtClean="0"/>
              <a:t>3/22/2013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0FEC1-2091-FF4C-83A5-83DEE2D20068}" type="slidenum">
              <a:rPr lang="en-US" smtClean="0"/>
              <a:t>‹#›</a:t>
            </a:fld>
            <a:endParaRPr lang="en-US"/>
          </a:p>
        </p:txBody>
      </p:sp>
    </p:spTree>
    <p:extLst>
      <p:ext uri="{BB962C8B-B14F-4D97-AF65-F5344CB8AC3E}">
        <p14:creationId xmlns:p14="http://schemas.microsoft.com/office/powerpoint/2010/main" val="27782417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A68177B4-0A82-FE44-BB83-B752798DDB8D}" type="datetimeFigureOut">
              <a:rPr lang="en-US" smtClean="0"/>
              <a:t>3/22/2013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0FEC1-2091-FF4C-83A5-83DEE2D20068}" type="slidenum">
              <a:rPr lang="en-US" smtClean="0"/>
              <a:t>‹#›</a:t>
            </a:fld>
            <a:endParaRPr lang="en-US"/>
          </a:p>
        </p:txBody>
      </p:sp>
    </p:spTree>
    <p:extLst>
      <p:ext uri="{BB962C8B-B14F-4D97-AF65-F5344CB8AC3E}">
        <p14:creationId xmlns:p14="http://schemas.microsoft.com/office/powerpoint/2010/main" val="479113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A68177B4-0A82-FE44-BB83-B752798DDB8D}" type="datetimeFigureOut">
              <a:rPr lang="en-US" smtClean="0"/>
              <a:t>3/22/2013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0FEC1-2091-FF4C-83A5-83DEE2D20068}" type="slidenum">
              <a:rPr lang="en-US" smtClean="0"/>
              <a:t>‹#›</a:t>
            </a:fld>
            <a:endParaRPr lang="en-US"/>
          </a:p>
        </p:txBody>
      </p:sp>
    </p:spTree>
    <p:extLst>
      <p:ext uri="{BB962C8B-B14F-4D97-AF65-F5344CB8AC3E}">
        <p14:creationId xmlns:p14="http://schemas.microsoft.com/office/powerpoint/2010/main" val="42552134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A68177B4-0A82-FE44-BB83-B752798DDB8D}" type="datetimeFigureOut">
              <a:rPr lang="en-US" smtClean="0"/>
              <a:t>3/22/2013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0FEC1-2091-FF4C-83A5-83DEE2D20068}" type="slidenum">
              <a:rPr lang="en-US" smtClean="0"/>
              <a:t>‹#›</a:t>
            </a:fld>
            <a:endParaRPr lang="en-US"/>
          </a:p>
        </p:txBody>
      </p:sp>
    </p:spTree>
    <p:extLst>
      <p:ext uri="{BB962C8B-B14F-4D97-AF65-F5344CB8AC3E}">
        <p14:creationId xmlns:p14="http://schemas.microsoft.com/office/powerpoint/2010/main" val="18671699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A68177B4-0A82-FE44-BB83-B752798DDB8D}" type="datetimeFigureOut">
              <a:rPr lang="en-US" smtClean="0"/>
              <a:t>3/22/2013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0FEC1-2091-FF4C-83A5-83DEE2D20068}" type="slidenum">
              <a:rPr lang="en-US" smtClean="0"/>
              <a:t>‹#›</a:t>
            </a:fld>
            <a:endParaRPr lang="en-US"/>
          </a:p>
        </p:txBody>
      </p:sp>
    </p:spTree>
    <p:extLst>
      <p:ext uri="{BB962C8B-B14F-4D97-AF65-F5344CB8AC3E}">
        <p14:creationId xmlns:p14="http://schemas.microsoft.com/office/powerpoint/2010/main" val="30333520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A68177B4-0A82-FE44-BB83-B752798DDB8D}" type="datetimeFigureOut">
              <a:rPr lang="en-US" smtClean="0"/>
              <a:t>3/22/2013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70FEC1-2091-FF4C-83A5-83DEE2D20068}" type="slidenum">
              <a:rPr lang="en-US" smtClean="0"/>
              <a:t>‹#›</a:t>
            </a:fld>
            <a:endParaRPr lang="en-US"/>
          </a:p>
        </p:txBody>
      </p:sp>
    </p:spTree>
    <p:extLst>
      <p:ext uri="{BB962C8B-B14F-4D97-AF65-F5344CB8AC3E}">
        <p14:creationId xmlns:p14="http://schemas.microsoft.com/office/powerpoint/2010/main" val="2222162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A68177B4-0A82-FE44-BB83-B752798DDB8D}" type="datetimeFigureOut">
              <a:rPr lang="en-US" smtClean="0"/>
              <a:t>3/22/2013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370FEC1-2091-FF4C-83A5-83DEE2D20068}" type="slidenum">
              <a:rPr lang="en-US" smtClean="0"/>
              <a:t>‹#›</a:t>
            </a:fld>
            <a:endParaRPr lang="en-US"/>
          </a:p>
        </p:txBody>
      </p:sp>
    </p:spTree>
    <p:extLst>
      <p:ext uri="{BB962C8B-B14F-4D97-AF65-F5344CB8AC3E}">
        <p14:creationId xmlns:p14="http://schemas.microsoft.com/office/powerpoint/2010/main" val="35976168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A68177B4-0A82-FE44-BB83-B752798DDB8D}" type="datetimeFigureOut">
              <a:rPr lang="en-US" smtClean="0"/>
              <a:t>3/22/2013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370FEC1-2091-FF4C-83A5-83DEE2D20068}" type="slidenum">
              <a:rPr lang="en-US" smtClean="0"/>
              <a:t>‹#›</a:t>
            </a:fld>
            <a:endParaRPr lang="en-US"/>
          </a:p>
        </p:txBody>
      </p:sp>
    </p:spTree>
    <p:extLst>
      <p:ext uri="{BB962C8B-B14F-4D97-AF65-F5344CB8AC3E}">
        <p14:creationId xmlns:p14="http://schemas.microsoft.com/office/powerpoint/2010/main" val="13439773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8177B4-0A82-FE44-BB83-B752798DDB8D}" type="datetimeFigureOut">
              <a:rPr lang="en-US" smtClean="0"/>
              <a:t>3/22/2013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370FEC1-2091-FF4C-83A5-83DEE2D20068}" type="slidenum">
              <a:rPr lang="en-US" smtClean="0"/>
              <a:t>‹#›</a:t>
            </a:fld>
            <a:endParaRPr lang="en-US"/>
          </a:p>
        </p:txBody>
      </p:sp>
    </p:spTree>
    <p:extLst>
      <p:ext uri="{BB962C8B-B14F-4D97-AF65-F5344CB8AC3E}">
        <p14:creationId xmlns:p14="http://schemas.microsoft.com/office/powerpoint/2010/main" val="955826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A68177B4-0A82-FE44-BB83-B752798DDB8D}" type="datetimeFigureOut">
              <a:rPr lang="en-US" smtClean="0"/>
              <a:t>3/22/2013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70FEC1-2091-FF4C-83A5-83DEE2D20068}" type="slidenum">
              <a:rPr lang="en-US" smtClean="0"/>
              <a:t>‹#›</a:t>
            </a:fld>
            <a:endParaRPr lang="en-US"/>
          </a:p>
        </p:txBody>
      </p:sp>
    </p:spTree>
    <p:extLst>
      <p:ext uri="{BB962C8B-B14F-4D97-AF65-F5344CB8AC3E}">
        <p14:creationId xmlns:p14="http://schemas.microsoft.com/office/powerpoint/2010/main" val="33034260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A68177B4-0A82-FE44-BB83-B752798DDB8D}" type="datetimeFigureOut">
              <a:rPr lang="en-US" smtClean="0"/>
              <a:t>3/22/2013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70FEC1-2091-FF4C-83A5-83DEE2D20068}" type="slidenum">
              <a:rPr lang="en-US" smtClean="0"/>
              <a:t>‹#›</a:t>
            </a:fld>
            <a:endParaRPr lang="en-US"/>
          </a:p>
        </p:txBody>
      </p:sp>
    </p:spTree>
    <p:extLst>
      <p:ext uri="{BB962C8B-B14F-4D97-AF65-F5344CB8AC3E}">
        <p14:creationId xmlns:p14="http://schemas.microsoft.com/office/powerpoint/2010/main" val="5710572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8177B4-0A82-FE44-BB83-B752798DDB8D}" type="datetimeFigureOut">
              <a:rPr lang="en-US" smtClean="0"/>
              <a:t>3/22/2013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70FEC1-2091-FF4C-83A5-83DEE2D20068}" type="slidenum">
              <a:rPr lang="en-US" smtClean="0"/>
              <a:t>‹#›</a:t>
            </a:fld>
            <a:endParaRPr lang="en-US"/>
          </a:p>
        </p:txBody>
      </p:sp>
    </p:spTree>
    <p:extLst>
      <p:ext uri="{BB962C8B-B14F-4D97-AF65-F5344CB8AC3E}">
        <p14:creationId xmlns:p14="http://schemas.microsoft.com/office/powerpoint/2010/main" val="4098659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comments" Target="../comments/comment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OHCHR On-Line </a:t>
            </a:r>
            <a:r>
              <a:rPr lang="en-US" dirty="0"/>
              <a:t>M</a:t>
            </a:r>
            <a:r>
              <a:rPr lang="en-US" dirty="0" smtClean="0"/>
              <a:t>odule</a:t>
            </a:r>
            <a:br>
              <a:rPr lang="en-US" dirty="0" smtClean="0"/>
            </a:br>
            <a:r>
              <a:rPr lang="en-US" dirty="0" smtClean="0"/>
              <a:t>on Gender Integration</a:t>
            </a:r>
            <a:br>
              <a:rPr lang="en-US" dirty="0" smtClean="0"/>
            </a:br>
            <a:r>
              <a:rPr lang="en-US" i="1" dirty="0" smtClean="0"/>
              <a:t>Proposals and Decisions</a:t>
            </a:r>
            <a:endParaRPr lang="en-US" i="1" dirty="0"/>
          </a:p>
        </p:txBody>
      </p:sp>
      <p:sp>
        <p:nvSpPr>
          <p:cNvPr id="3" name="Subtitle 2"/>
          <p:cNvSpPr>
            <a:spLocks noGrp="1"/>
          </p:cNvSpPr>
          <p:nvPr>
            <p:ph type="subTitle" idx="1"/>
          </p:nvPr>
        </p:nvSpPr>
        <p:spPr>
          <a:xfrm>
            <a:off x="2451100" y="4198738"/>
            <a:ext cx="6400800" cy="1752600"/>
          </a:xfrm>
        </p:spPr>
        <p:txBody>
          <a:bodyPr>
            <a:normAutofit/>
          </a:bodyPr>
          <a:lstStyle/>
          <a:p>
            <a:pPr algn="r"/>
            <a:r>
              <a:rPr lang="en-US" sz="2000" dirty="0" smtClean="0"/>
              <a:t>Lenni George &amp; Nat Clegg, The Development Alchemists Ltd.</a:t>
            </a:r>
          </a:p>
          <a:p>
            <a:pPr algn="r"/>
            <a:r>
              <a:rPr lang="en-US" sz="2000" dirty="0" smtClean="0"/>
              <a:t>Rev. by OHCHR </a:t>
            </a:r>
            <a:endParaRPr lang="en-US" sz="2000" dirty="0"/>
          </a:p>
        </p:txBody>
      </p:sp>
      <p:pic>
        <p:nvPicPr>
          <p:cNvPr id="4" name="Picture 3" descr="OHCHR-Mosaic-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2100" y="325532"/>
            <a:ext cx="8559800" cy="1676400"/>
          </a:xfrm>
          <a:prstGeom prst="rect">
            <a:avLst/>
          </a:prstGeom>
        </p:spPr>
      </p:pic>
      <p:pic>
        <p:nvPicPr>
          <p:cNvPr id="5" name="Picture 4" descr="OHCHR-Mosaic-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500" y="5821383"/>
            <a:ext cx="8661400" cy="889000"/>
          </a:xfrm>
          <a:prstGeom prst="rect">
            <a:avLst/>
          </a:prstGeom>
        </p:spPr>
      </p:pic>
    </p:spTree>
    <p:extLst>
      <p:ext uri="{BB962C8B-B14F-4D97-AF65-F5344CB8AC3E}">
        <p14:creationId xmlns:p14="http://schemas.microsoft.com/office/powerpoint/2010/main" val="21928556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Module 1 - Context</a:t>
            </a:r>
            <a:endParaRPr lang="en-GB" dirty="0"/>
          </a:p>
        </p:txBody>
      </p:sp>
      <p:sp>
        <p:nvSpPr>
          <p:cNvPr id="3" name="Content Placeholder 2"/>
          <p:cNvSpPr>
            <a:spLocks noGrp="1"/>
          </p:cNvSpPr>
          <p:nvPr>
            <p:ph idx="1"/>
          </p:nvPr>
        </p:nvSpPr>
        <p:spPr/>
        <p:txBody>
          <a:bodyPr>
            <a:normAutofit fontScale="55000" lnSpcReduction="20000"/>
          </a:bodyPr>
          <a:lstStyle/>
          <a:p>
            <a:pPr marL="0" indent="0">
              <a:buNone/>
            </a:pPr>
            <a:r>
              <a:rPr lang="en-GB" sz="5000" b="1" dirty="0" smtClean="0"/>
              <a:t>Basic concepts</a:t>
            </a:r>
          </a:p>
          <a:p>
            <a:r>
              <a:rPr lang="en-GB" sz="3700" dirty="0"/>
              <a:t>Gender </a:t>
            </a:r>
            <a:r>
              <a:rPr lang="en-GB" sz="3700" dirty="0" smtClean="0"/>
              <a:t>Integration/mainstreaming</a:t>
            </a:r>
            <a:endParaRPr lang="en-GB" sz="3700" dirty="0"/>
          </a:p>
          <a:p>
            <a:pPr marL="0" indent="0">
              <a:buNone/>
            </a:pPr>
            <a:r>
              <a:rPr lang="en-US" sz="3700" dirty="0"/>
              <a:t>Gender integration (or mainstreaming) is the process of assessing the implications for women and men of any planned action, including legislation, policies or </a:t>
            </a:r>
            <a:r>
              <a:rPr lang="en-US" sz="3700" dirty="0" err="1"/>
              <a:t>programmes</a:t>
            </a:r>
            <a:r>
              <a:rPr lang="en-US" sz="3700" dirty="0"/>
              <a:t>, in all areas and at all levels. It is a strategy for making women’s as well as men’s concerns and experiences an integral dimension of the design, implementation, monitoring and evaluation of policies and </a:t>
            </a:r>
            <a:r>
              <a:rPr lang="en-US" sz="3700" dirty="0" err="1"/>
              <a:t>programmes</a:t>
            </a:r>
            <a:r>
              <a:rPr lang="en-US" sz="3700" dirty="0"/>
              <a:t> in all political, economic and societal spheres so that women and men benefit equally and inequality is not perpetuated. The ultimate goal is to achieve gender equality . Gender integration as a strategy and methodology does not in theory mean an emphasis on women’s experiences. However in practice the implementation of gender integration often results in - given the socially constructed differences and relations between males and females in most of the world’s societies - a specific focus on women because they are mostly adversely affected by existing gender inequalities. </a:t>
            </a:r>
          </a:p>
          <a:p>
            <a:pPr marL="0" indent="0">
              <a:buNone/>
            </a:pPr>
            <a:endParaRPr lang="en-GB" dirty="0"/>
          </a:p>
          <a:p>
            <a:pPr>
              <a:buFont typeface="Wingdings" pitchFamily="2" charset="2"/>
              <a:buChar char="ü"/>
            </a:pPr>
            <a:endParaRPr lang="en-GB" dirty="0" smtClean="0"/>
          </a:p>
        </p:txBody>
      </p:sp>
    </p:spTree>
    <p:extLst>
      <p:ext uri="{BB962C8B-B14F-4D97-AF65-F5344CB8AC3E}">
        <p14:creationId xmlns:p14="http://schemas.microsoft.com/office/powerpoint/2010/main" val="1809696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06095" y="1813671"/>
            <a:ext cx="5481122" cy="4746439"/>
          </a:xfrm>
          <a:solidFill>
            <a:schemeClr val="bg1"/>
          </a:solidFill>
          <a:ln w="53975">
            <a:solidFill>
              <a:srgbClr val="FF0000"/>
            </a:solidFill>
          </a:ln>
          <a:effectLst>
            <a:outerShdw blurRad="247650" dist="215900" dir="2700000" sx="61000" sy="61000" algn="tl" rotWithShape="0">
              <a:srgbClr val="000000">
                <a:alpha val="43000"/>
              </a:srgbClr>
            </a:outerShdw>
          </a:effectLst>
        </p:spPr>
        <p:txBody>
          <a:bodyPr vert="horz" lIns="91440" tIns="45720" rIns="91440" bIns="45720" rtlCol="0">
            <a:normAutofit fontScale="62500" lnSpcReduction="20000"/>
          </a:bodyPr>
          <a:lstStyle/>
          <a:p>
            <a:pPr algn="l"/>
            <a:r>
              <a:rPr lang="en-US" sz="3800" dirty="0"/>
              <a:t>Module T</a:t>
            </a:r>
            <a:r>
              <a:rPr lang="en-US" sz="3800" dirty="0" smtClean="0"/>
              <a:t>wo </a:t>
            </a:r>
            <a:r>
              <a:rPr lang="en-US" sz="3800" dirty="0"/>
              <a:t>- Accountability</a:t>
            </a:r>
            <a:r>
              <a:rPr lang="en-GB" sz="3800" dirty="0"/>
              <a:t> </a:t>
            </a:r>
            <a:r>
              <a:rPr lang="en-GB" sz="3800" dirty="0" smtClean="0">
                <a:solidFill>
                  <a:schemeClr val="bg1">
                    <a:lumMod val="50000"/>
                  </a:schemeClr>
                </a:solidFill>
              </a:rPr>
              <a:t>framework</a:t>
            </a:r>
            <a:endParaRPr lang="en-GB" sz="3800" dirty="0">
              <a:solidFill>
                <a:schemeClr val="bg1">
                  <a:lumMod val="50000"/>
                </a:schemeClr>
              </a:solidFill>
            </a:endParaRPr>
          </a:p>
          <a:p>
            <a:pPr algn="l"/>
            <a:r>
              <a:rPr lang="en-US" sz="3800" dirty="0" smtClean="0"/>
              <a:t/>
            </a:r>
            <a:br>
              <a:rPr lang="en-US" sz="3800" dirty="0" smtClean="0"/>
            </a:br>
            <a:r>
              <a:rPr lang="en-US" sz="3800" dirty="0" smtClean="0"/>
              <a:t>By </a:t>
            </a:r>
            <a:r>
              <a:rPr lang="en-US" sz="3800" dirty="0"/>
              <a:t>the end of this module you will have;</a:t>
            </a:r>
            <a:endParaRPr lang="en-GB" sz="3800" dirty="0"/>
          </a:p>
          <a:p>
            <a:pPr marL="857250" indent="-857250" algn="l">
              <a:buFont typeface="Wingdings" charset="2"/>
              <a:buChar char="ü"/>
            </a:pPr>
            <a:r>
              <a:rPr lang="en-US" sz="3800" dirty="0" smtClean="0"/>
              <a:t>Identified </a:t>
            </a:r>
            <a:r>
              <a:rPr lang="en-US" sz="3800" dirty="0"/>
              <a:t>the key </a:t>
            </a:r>
            <a:r>
              <a:rPr lang="en-US" sz="3800" dirty="0" smtClean="0"/>
              <a:t>principles </a:t>
            </a:r>
            <a:r>
              <a:rPr lang="en-US" sz="3800" dirty="0"/>
              <a:t>of the OHCHR Gender Equality Policy</a:t>
            </a:r>
            <a:endParaRPr lang="en-GB" sz="3800" dirty="0"/>
          </a:p>
          <a:p>
            <a:pPr marL="857250" indent="-857250" algn="l">
              <a:buFont typeface="Wingdings" charset="2"/>
              <a:buChar char="ü"/>
            </a:pPr>
            <a:r>
              <a:rPr lang="en-US" sz="3800" dirty="0"/>
              <a:t>Reviewed the main </a:t>
            </a:r>
            <a:r>
              <a:rPr lang="en-US" sz="3800" dirty="0" smtClean="0"/>
              <a:t>commitments </a:t>
            </a:r>
            <a:r>
              <a:rPr lang="en-US" sz="3800" dirty="0"/>
              <a:t>of the Gender Equality Strategic </a:t>
            </a:r>
            <a:r>
              <a:rPr lang="en-US" sz="3800" dirty="0" smtClean="0"/>
              <a:t>Plan </a:t>
            </a:r>
          </a:p>
          <a:p>
            <a:pPr marL="857250" indent="-857250" algn="l">
              <a:buFont typeface="Wingdings" charset="2"/>
              <a:buChar char="ü"/>
            </a:pPr>
            <a:r>
              <a:rPr lang="en-US" sz="3800" dirty="0">
                <a:solidFill>
                  <a:schemeClr val="bg1">
                    <a:lumMod val="50000"/>
                  </a:schemeClr>
                </a:solidFill>
              </a:rPr>
              <a:t>Examined the roles and responsibilities of OHCHR staff in integrating gender perspectives into the</a:t>
            </a:r>
            <a:r>
              <a:rPr lang="fr-CH" sz="3800" dirty="0" err="1">
                <a:solidFill>
                  <a:schemeClr val="bg1">
                    <a:lumMod val="50000"/>
                  </a:schemeClr>
                </a:solidFill>
              </a:rPr>
              <a:t>ir</a:t>
            </a:r>
            <a:r>
              <a:rPr lang="fr-CH" sz="3800" dirty="0">
                <a:solidFill>
                  <a:schemeClr val="bg1">
                    <a:lumMod val="50000"/>
                  </a:schemeClr>
                </a:solidFill>
              </a:rPr>
              <a:t> </a:t>
            </a:r>
            <a:r>
              <a:rPr lang="fr-CH" sz="3800" dirty="0" err="1">
                <a:solidFill>
                  <a:schemeClr val="bg1">
                    <a:lumMod val="50000"/>
                  </a:schemeClr>
                </a:solidFill>
              </a:rPr>
              <a:t>work</a:t>
            </a:r>
            <a:endParaRPr lang="en-GB" sz="3800" dirty="0">
              <a:solidFill>
                <a:schemeClr val="bg1">
                  <a:lumMod val="50000"/>
                </a:schemeClr>
              </a:solidFill>
            </a:endParaRPr>
          </a:p>
          <a:p>
            <a:pPr marL="857250" indent="-857250" algn="l">
              <a:buFont typeface="Wingdings" charset="2"/>
              <a:buChar char="ü"/>
            </a:pPr>
            <a:endParaRPr lang="en-US" sz="4200" dirty="0" smtClean="0"/>
          </a:p>
          <a:p>
            <a:pPr lvl="0" algn="l"/>
            <a:endParaRPr lang="en-GB" sz="6000" dirty="0"/>
          </a:p>
          <a:p>
            <a:pPr algn="l"/>
            <a:endParaRPr lang="en-US" sz="6000" dirty="0"/>
          </a:p>
        </p:txBody>
      </p:sp>
      <p:sp>
        <p:nvSpPr>
          <p:cNvPr id="5" name="Title 1"/>
          <p:cNvSpPr>
            <a:spLocks noGrp="1"/>
          </p:cNvSpPr>
          <p:nvPr>
            <p:ph type="ctrTitle"/>
          </p:nvPr>
        </p:nvSpPr>
        <p:spPr>
          <a:xfrm>
            <a:off x="175164" y="39540"/>
            <a:ext cx="4459847" cy="1754343"/>
          </a:xfrm>
        </p:spPr>
        <p:txBody>
          <a:bodyPr>
            <a:normAutofit fontScale="90000"/>
          </a:bodyPr>
          <a:lstStyle/>
          <a:p>
            <a:pPr algn="l"/>
            <a:r>
              <a:rPr lang="en-US" sz="6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Learning Objectives</a:t>
            </a:r>
            <a:endParaRPr lang="en-US" sz="6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42297310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5800" y="2271963"/>
            <a:ext cx="4564594" cy="4275054"/>
          </a:xfrm>
        </p:spPr>
        <p:txBody>
          <a:bodyPr>
            <a:noAutofit/>
          </a:bodyPr>
          <a:lstStyle/>
          <a:p>
            <a:pPr algn="l"/>
            <a:r>
              <a:rPr lang="en-US" sz="2800" b="1" dirty="0"/>
              <a:t>Module T</a:t>
            </a:r>
            <a:r>
              <a:rPr lang="en-US" sz="2800" b="1" dirty="0" smtClean="0"/>
              <a:t>wo – Accountability Framework</a:t>
            </a:r>
            <a:endParaRPr lang="en-GB" sz="2800" dirty="0"/>
          </a:p>
          <a:p>
            <a:pPr marL="457200" indent="-457200" algn="l">
              <a:buFont typeface="Arial" pitchFamily="34" charset="0"/>
              <a:buChar char="•"/>
            </a:pPr>
            <a:r>
              <a:rPr lang="en-US" sz="2800" dirty="0" smtClean="0"/>
              <a:t>Gender Equality Policy</a:t>
            </a:r>
          </a:p>
          <a:p>
            <a:pPr marL="457200" indent="-457200" algn="l">
              <a:buFont typeface="Arial" pitchFamily="34" charset="0"/>
              <a:buChar char="•"/>
            </a:pPr>
            <a:r>
              <a:rPr lang="en-US" sz="2800" dirty="0" smtClean="0"/>
              <a:t>Gender Equality Strategic Plan</a:t>
            </a:r>
          </a:p>
          <a:p>
            <a:pPr marL="457200" indent="-457200" algn="l">
              <a:buFont typeface="Arial" pitchFamily="34" charset="0"/>
              <a:buChar char="•"/>
            </a:pPr>
            <a:r>
              <a:rPr lang="en-US" sz="2800" dirty="0" smtClean="0"/>
              <a:t>Roles and Responsibilities</a:t>
            </a:r>
          </a:p>
        </p:txBody>
      </p:sp>
      <p:pic>
        <p:nvPicPr>
          <p:cNvPr id="4" name="Picture 3" descr="brain-in-a-jar copy.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38764" y="419267"/>
            <a:ext cx="4838700" cy="6667500"/>
          </a:xfrm>
          <a:prstGeom prst="rect">
            <a:avLst/>
          </a:prstGeom>
        </p:spPr>
      </p:pic>
      <p:sp>
        <p:nvSpPr>
          <p:cNvPr id="6" name="Title 1"/>
          <p:cNvSpPr>
            <a:spLocks noGrp="1"/>
          </p:cNvSpPr>
          <p:nvPr>
            <p:ph type="ctrTitle"/>
          </p:nvPr>
        </p:nvSpPr>
        <p:spPr>
          <a:xfrm>
            <a:off x="685800" y="235951"/>
            <a:ext cx="7772400" cy="1470025"/>
          </a:xfrm>
        </p:spPr>
        <p:txBody>
          <a:bodyPr/>
          <a:lstStyle/>
          <a:p>
            <a:r>
              <a:rPr lang="en-US" dirty="0" smtClean="0"/>
              <a:t>Learning Content</a:t>
            </a:r>
            <a:endParaRPr lang="en-US" dirty="0"/>
          </a:p>
        </p:txBody>
      </p:sp>
    </p:spTree>
    <p:extLst>
      <p:ext uri="{BB962C8B-B14F-4D97-AF65-F5344CB8AC3E}">
        <p14:creationId xmlns:p14="http://schemas.microsoft.com/office/powerpoint/2010/main" val="30666736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Module 2 - Accountability</a:t>
            </a:r>
            <a:endParaRPr lang="en-GB" dirty="0"/>
          </a:p>
        </p:txBody>
      </p:sp>
      <p:sp>
        <p:nvSpPr>
          <p:cNvPr id="3" name="Content Placeholder 2"/>
          <p:cNvSpPr>
            <a:spLocks noGrp="1"/>
          </p:cNvSpPr>
          <p:nvPr>
            <p:ph idx="1"/>
          </p:nvPr>
        </p:nvSpPr>
        <p:spPr/>
        <p:txBody>
          <a:bodyPr>
            <a:normAutofit fontScale="92500" lnSpcReduction="10000"/>
          </a:bodyPr>
          <a:lstStyle/>
          <a:p>
            <a:pPr marL="0" indent="0">
              <a:buNone/>
            </a:pPr>
            <a:r>
              <a:rPr lang="en-GB" dirty="0" smtClean="0"/>
              <a:t>OHCHR Gender Equality Policy (2011) </a:t>
            </a:r>
          </a:p>
          <a:p>
            <a:pPr marL="0" indent="0">
              <a:buNone/>
            </a:pPr>
            <a:r>
              <a:rPr lang="en-US" u="sng" dirty="0" smtClean="0"/>
              <a:t>Background </a:t>
            </a:r>
            <a:r>
              <a:rPr lang="en-US" u="sng" dirty="0"/>
              <a:t>Purpose and Scope </a:t>
            </a:r>
            <a:endParaRPr lang="en-GB" dirty="0"/>
          </a:p>
          <a:p>
            <a:r>
              <a:rPr lang="en-US" dirty="0" smtClean="0"/>
              <a:t>Policy </a:t>
            </a:r>
            <a:r>
              <a:rPr lang="en-US" dirty="0"/>
              <a:t>developed as a response to institutional mandate, lessons learned and results of internal evaluation commissioned in 2009</a:t>
            </a:r>
            <a:endParaRPr lang="en-GB" dirty="0"/>
          </a:p>
          <a:p>
            <a:r>
              <a:rPr lang="en-US" dirty="0" smtClean="0"/>
              <a:t>Purpose: </a:t>
            </a:r>
            <a:r>
              <a:rPr lang="en-US" dirty="0"/>
              <a:t>to consistently and systematically inform all areas of the Office human rights work</a:t>
            </a:r>
            <a:endParaRPr lang="en-GB" dirty="0"/>
          </a:p>
          <a:p>
            <a:r>
              <a:rPr lang="en-US" dirty="0"/>
              <a:t>Applies to all OHCHR staff members both at Headquarters and in the </a:t>
            </a:r>
            <a:r>
              <a:rPr lang="en-US" dirty="0" smtClean="0"/>
              <a:t>field</a:t>
            </a:r>
          </a:p>
          <a:p>
            <a:pPr marL="0" indent="0">
              <a:buNone/>
            </a:pPr>
            <a:endParaRPr lang="en-US" dirty="0" smtClean="0"/>
          </a:p>
          <a:p>
            <a:pPr marL="0" indent="0">
              <a:buNone/>
            </a:pPr>
            <a:endParaRPr lang="en-GB" dirty="0"/>
          </a:p>
        </p:txBody>
      </p:sp>
    </p:spTree>
    <p:extLst>
      <p:ext uri="{BB962C8B-B14F-4D97-AF65-F5344CB8AC3E}">
        <p14:creationId xmlns:p14="http://schemas.microsoft.com/office/powerpoint/2010/main" val="2134603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Module 2 - Accountability</a:t>
            </a:r>
            <a:endParaRPr lang="en-GB" dirty="0"/>
          </a:p>
        </p:txBody>
      </p:sp>
      <p:sp>
        <p:nvSpPr>
          <p:cNvPr id="3" name="Content Placeholder 2"/>
          <p:cNvSpPr>
            <a:spLocks noGrp="1"/>
          </p:cNvSpPr>
          <p:nvPr>
            <p:ph idx="1"/>
          </p:nvPr>
        </p:nvSpPr>
        <p:spPr/>
        <p:txBody>
          <a:bodyPr>
            <a:normAutofit fontScale="77500" lnSpcReduction="20000"/>
          </a:bodyPr>
          <a:lstStyle/>
          <a:p>
            <a:pPr marL="0" indent="0">
              <a:buNone/>
            </a:pPr>
            <a:r>
              <a:rPr lang="en-GB" b="1" dirty="0" smtClean="0"/>
              <a:t>OHCHR Gender Equality Policy (2011) </a:t>
            </a:r>
          </a:p>
          <a:p>
            <a:pPr marL="0" indent="0">
              <a:buNone/>
            </a:pPr>
            <a:r>
              <a:rPr lang="en-GB" dirty="0"/>
              <a:t>In order to make sure gender equality becomes a reality in the Office, the policy gives </a:t>
            </a:r>
            <a:r>
              <a:rPr lang="en-GB" dirty="0" smtClean="0"/>
              <a:t>two </a:t>
            </a:r>
            <a:r>
              <a:rPr lang="en-GB" dirty="0"/>
              <a:t>broad categories of orientations:</a:t>
            </a:r>
          </a:p>
          <a:p>
            <a:pPr marL="285750" indent="-285750">
              <a:buAutoNum type="romanUcPeriod"/>
            </a:pPr>
            <a:r>
              <a:rPr lang="en-GB" u="sng" dirty="0"/>
              <a:t>Institutional </a:t>
            </a:r>
            <a:r>
              <a:rPr lang="en-GB" u="sng" dirty="0" smtClean="0"/>
              <a:t>(i.e. </a:t>
            </a:r>
            <a:r>
              <a:rPr lang="en-GB" u="sng" dirty="0"/>
              <a:t>integrate gender concern in internal culture, structure and processes</a:t>
            </a:r>
            <a:r>
              <a:rPr lang="en-GB" u="sng" dirty="0" smtClean="0"/>
              <a:t>) </a:t>
            </a:r>
            <a:r>
              <a:rPr lang="en-US" dirty="0"/>
              <a:t>(give an example of each)</a:t>
            </a:r>
            <a:endParaRPr lang="en-GB" dirty="0"/>
          </a:p>
          <a:p>
            <a:r>
              <a:rPr lang="en-US" dirty="0"/>
              <a:t>Gender equality in human </a:t>
            </a:r>
            <a:r>
              <a:rPr lang="en-US" dirty="0" smtClean="0"/>
              <a:t>resources management</a:t>
            </a:r>
          </a:p>
          <a:p>
            <a:r>
              <a:rPr lang="en-US" dirty="0" smtClean="0"/>
              <a:t>Introduce gender-responsive budgeting</a:t>
            </a:r>
            <a:endParaRPr lang="en-GB" dirty="0"/>
          </a:p>
          <a:p>
            <a:r>
              <a:rPr lang="en-US" dirty="0" smtClean="0"/>
              <a:t>Institutional </a:t>
            </a:r>
            <a:r>
              <a:rPr lang="en-US" dirty="0"/>
              <a:t>incentives to be created to enhance accountability of </a:t>
            </a:r>
            <a:r>
              <a:rPr lang="fr-CH" dirty="0" smtClean="0"/>
              <a:t>staff</a:t>
            </a:r>
            <a:endParaRPr lang="en-GB" dirty="0"/>
          </a:p>
          <a:p>
            <a:r>
              <a:rPr lang="en-US" dirty="0"/>
              <a:t>Capacity development</a:t>
            </a:r>
            <a:endParaRPr lang="en-GB" dirty="0"/>
          </a:p>
          <a:p>
            <a:r>
              <a:rPr lang="fr-CH" dirty="0" err="1" smtClean="0"/>
              <a:t>Towards</a:t>
            </a:r>
            <a:r>
              <a:rPr lang="fr-CH" dirty="0" smtClean="0"/>
              <a:t> and </a:t>
            </a:r>
            <a:r>
              <a:rPr lang="fr-CH" dirty="0" err="1" smtClean="0"/>
              <a:t>organizational</a:t>
            </a:r>
            <a:r>
              <a:rPr lang="fr-CH" dirty="0" smtClean="0"/>
              <a:t> culture </a:t>
            </a:r>
            <a:r>
              <a:rPr lang="fr-CH" dirty="0" err="1" smtClean="0"/>
              <a:t>conducive</a:t>
            </a:r>
            <a:r>
              <a:rPr lang="fr-CH" dirty="0" smtClean="0"/>
              <a:t> to </a:t>
            </a:r>
            <a:r>
              <a:rPr lang="fr-CH" dirty="0" err="1" smtClean="0"/>
              <a:t>gender</a:t>
            </a:r>
            <a:r>
              <a:rPr lang="fr-CH" dirty="0" smtClean="0"/>
              <a:t> </a:t>
            </a:r>
            <a:r>
              <a:rPr lang="fr-CH" dirty="0" err="1" smtClean="0"/>
              <a:t>equality</a:t>
            </a:r>
            <a:endParaRPr lang="en-GB" dirty="0"/>
          </a:p>
          <a:p>
            <a:pPr marL="0" indent="0">
              <a:buNone/>
            </a:pPr>
            <a:endParaRPr lang="en-GB" dirty="0"/>
          </a:p>
          <a:p>
            <a:pPr marL="0" indent="0">
              <a:buNone/>
            </a:pPr>
            <a:endParaRPr lang="en-GB" dirty="0"/>
          </a:p>
        </p:txBody>
      </p:sp>
    </p:spTree>
    <p:extLst>
      <p:ext uri="{BB962C8B-B14F-4D97-AF65-F5344CB8AC3E}">
        <p14:creationId xmlns:p14="http://schemas.microsoft.com/office/powerpoint/2010/main" val="39465690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Module 2 - Accountability</a:t>
            </a:r>
            <a:endParaRPr lang="en-GB" dirty="0"/>
          </a:p>
        </p:txBody>
      </p:sp>
      <p:sp>
        <p:nvSpPr>
          <p:cNvPr id="3" name="Content Placeholder 2"/>
          <p:cNvSpPr>
            <a:spLocks noGrp="1"/>
          </p:cNvSpPr>
          <p:nvPr>
            <p:ph idx="1"/>
          </p:nvPr>
        </p:nvSpPr>
        <p:spPr/>
        <p:txBody>
          <a:bodyPr>
            <a:normAutofit fontScale="92500" lnSpcReduction="10000"/>
          </a:bodyPr>
          <a:lstStyle/>
          <a:p>
            <a:pPr marL="0" indent="0">
              <a:buNone/>
            </a:pPr>
            <a:r>
              <a:rPr lang="en-GB" dirty="0" smtClean="0"/>
              <a:t>OHCHR Gender Equality Policy (2011) </a:t>
            </a:r>
          </a:p>
          <a:p>
            <a:pPr marL="0" indent="0">
              <a:buNone/>
            </a:pPr>
            <a:r>
              <a:rPr lang="en-GB" u="sng" dirty="0" smtClean="0"/>
              <a:t>II. </a:t>
            </a:r>
            <a:r>
              <a:rPr lang="en-US" u="sng" dirty="0" smtClean="0"/>
              <a:t>Advancing </a:t>
            </a:r>
            <a:r>
              <a:rPr lang="en-US" u="sng" dirty="0"/>
              <a:t>Gender Equality in all fields of OCHCR </a:t>
            </a:r>
            <a:r>
              <a:rPr lang="en-US" u="sng" dirty="0" smtClean="0"/>
              <a:t>Mandate </a:t>
            </a:r>
            <a:r>
              <a:rPr lang="en-US" dirty="0" smtClean="0"/>
              <a:t>(give an example of each)</a:t>
            </a:r>
            <a:endParaRPr lang="en-GB" dirty="0" smtClean="0"/>
          </a:p>
          <a:p>
            <a:r>
              <a:rPr lang="en-US" dirty="0"/>
              <a:t>In the work of the </a:t>
            </a:r>
            <a:r>
              <a:rPr lang="en-US" dirty="0" smtClean="0"/>
              <a:t>Human Rights Council and Special Procedures</a:t>
            </a:r>
          </a:p>
          <a:p>
            <a:r>
              <a:rPr lang="en-US" dirty="0" smtClean="0"/>
              <a:t>Treaty Bodies</a:t>
            </a:r>
            <a:endParaRPr lang="en-US" dirty="0"/>
          </a:p>
          <a:p>
            <a:r>
              <a:rPr lang="en-US" dirty="0" smtClean="0"/>
              <a:t>Thematic </a:t>
            </a:r>
            <a:r>
              <a:rPr lang="en-US" dirty="0"/>
              <a:t>work</a:t>
            </a:r>
          </a:p>
          <a:p>
            <a:r>
              <a:rPr lang="en-US" dirty="0"/>
              <a:t>At regional and country level</a:t>
            </a:r>
          </a:p>
          <a:p>
            <a:r>
              <a:rPr lang="en-US" dirty="0"/>
              <a:t>In working with partners</a:t>
            </a:r>
          </a:p>
          <a:p>
            <a:pPr marL="0" indent="0">
              <a:buNone/>
            </a:pPr>
            <a:endParaRPr lang="en-GB" dirty="0"/>
          </a:p>
        </p:txBody>
      </p:sp>
    </p:spTree>
    <p:extLst>
      <p:ext uri="{BB962C8B-B14F-4D97-AF65-F5344CB8AC3E}">
        <p14:creationId xmlns:p14="http://schemas.microsoft.com/office/powerpoint/2010/main" val="40088286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Module 2 - Accountability</a:t>
            </a:r>
            <a:endParaRPr lang="en-GB" dirty="0"/>
          </a:p>
        </p:txBody>
      </p:sp>
      <p:sp>
        <p:nvSpPr>
          <p:cNvPr id="3" name="Content Placeholder 2"/>
          <p:cNvSpPr>
            <a:spLocks noGrp="1"/>
          </p:cNvSpPr>
          <p:nvPr>
            <p:ph idx="1"/>
          </p:nvPr>
        </p:nvSpPr>
        <p:spPr/>
        <p:txBody>
          <a:bodyPr>
            <a:normAutofit fontScale="77500" lnSpcReduction="20000"/>
          </a:bodyPr>
          <a:lstStyle/>
          <a:p>
            <a:pPr marL="0" indent="0">
              <a:buNone/>
            </a:pPr>
            <a:r>
              <a:rPr lang="en-GB" dirty="0" smtClean="0"/>
              <a:t>OHCHR Gender Equality Strategic Plan</a:t>
            </a:r>
          </a:p>
          <a:p>
            <a:pPr marL="0" indent="0">
              <a:buNone/>
            </a:pPr>
            <a:r>
              <a:rPr lang="en-US" u="sng" dirty="0"/>
              <a:t>Purpose and </a:t>
            </a:r>
            <a:r>
              <a:rPr lang="en-US" u="sng" dirty="0" smtClean="0"/>
              <a:t>Rationale</a:t>
            </a:r>
            <a:endParaRPr lang="en-GB" dirty="0"/>
          </a:p>
          <a:p>
            <a:r>
              <a:rPr lang="en-US" dirty="0" smtClean="0"/>
              <a:t>Lays </a:t>
            </a:r>
            <a:r>
              <a:rPr lang="en-US" dirty="0"/>
              <a:t>out concrete actions to advance gender equality, in both the institutional  setting </a:t>
            </a:r>
            <a:r>
              <a:rPr lang="en-US" dirty="0" smtClean="0"/>
              <a:t>and substantive work </a:t>
            </a:r>
            <a:r>
              <a:rPr lang="en-US" dirty="0"/>
              <a:t>of the office</a:t>
            </a:r>
            <a:endParaRPr lang="en-GB" dirty="0"/>
          </a:p>
          <a:p>
            <a:r>
              <a:rPr lang="en-US" dirty="0" smtClean="0"/>
              <a:t>Continues </a:t>
            </a:r>
            <a:r>
              <a:rPr lang="en-US" dirty="0"/>
              <a:t>to be informed by the human rights-based approach and the gender integration policy of the United Nations</a:t>
            </a:r>
            <a:endParaRPr lang="en-GB" dirty="0"/>
          </a:p>
          <a:p>
            <a:r>
              <a:rPr lang="en-US" dirty="0"/>
              <a:t>Designed to </a:t>
            </a:r>
            <a:r>
              <a:rPr lang="en-US" dirty="0" smtClean="0"/>
              <a:t>CEB/System Wide Action Plan on Gender Equality and the Empowerment of Women compliant</a:t>
            </a:r>
          </a:p>
          <a:p>
            <a:r>
              <a:rPr lang="en-US" dirty="0" smtClean="0"/>
              <a:t>It </a:t>
            </a:r>
            <a:r>
              <a:rPr lang="en-US" dirty="0"/>
              <a:t>also includes GMO 3 which requires the integration of a gender perspective office-wide</a:t>
            </a:r>
            <a:endParaRPr lang="en-GB" dirty="0"/>
          </a:p>
          <a:p>
            <a:pPr marL="0" indent="0">
              <a:buNone/>
            </a:pPr>
            <a:r>
              <a:rPr lang="en-US" dirty="0"/>
              <a:t> </a:t>
            </a:r>
            <a:endParaRPr lang="en-GB" dirty="0"/>
          </a:p>
          <a:p>
            <a:pPr marL="0" indent="0">
              <a:buNone/>
            </a:pPr>
            <a:endParaRPr lang="en-GB" dirty="0"/>
          </a:p>
        </p:txBody>
      </p:sp>
    </p:spTree>
    <p:extLst>
      <p:ext uri="{BB962C8B-B14F-4D97-AF65-F5344CB8AC3E}">
        <p14:creationId xmlns:p14="http://schemas.microsoft.com/office/powerpoint/2010/main" val="38182254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Module 2 - Accountability</a:t>
            </a:r>
            <a:endParaRPr lang="en-GB" dirty="0"/>
          </a:p>
        </p:txBody>
      </p:sp>
      <p:sp>
        <p:nvSpPr>
          <p:cNvPr id="3" name="Content Placeholder 2"/>
          <p:cNvSpPr>
            <a:spLocks noGrp="1"/>
          </p:cNvSpPr>
          <p:nvPr>
            <p:ph idx="1"/>
          </p:nvPr>
        </p:nvSpPr>
        <p:spPr/>
        <p:txBody>
          <a:bodyPr>
            <a:normAutofit fontScale="70000" lnSpcReduction="20000"/>
          </a:bodyPr>
          <a:lstStyle/>
          <a:p>
            <a:pPr marL="0" indent="0">
              <a:buNone/>
            </a:pPr>
            <a:r>
              <a:rPr lang="en-GB" dirty="0" smtClean="0"/>
              <a:t>OHCHR Gender Equality Strategic Plan</a:t>
            </a:r>
          </a:p>
          <a:p>
            <a:pPr marL="0" indent="0">
              <a:buNone/>
            </a:pPr>
            <a:r>
              <a:rPr lang="en-US" u="sng" dirty="0"/>
              <a:t>Implementation Machinery</a:t>
            </a:r>
            <a:endParaRPr lang="en-GB" dirty="0"/>
          </a:p>
          <a:p>
            <a:pPr marL="0" indent="0">
              <a:buNone/>
            </a:pPr>
            <a:r>
              <a:rPr lang="en-US" dirty="0"/>
              <a:t>The Strategic Plan will be implemented </a:t>
            </a:r>
            <a:r>
              <a:rPr lang="en-US" dirty="0" smtClean="0"/>
              <a:t>by all OHCHR staff with </a:t>
            </a:r>
            <a:r>
              <a:rPr lang="en-US" dirty="0"/>
              <a:t>the support of an integrated gender architecture including:</a:t>
            </a:r>
            <a:endParaRPr lang="en-GB" dirty="0"/>
          </a:p>
          <a:p>
            <a:pPr lvl="0"/>
            <a:r>
              <a:rPr lang="en-US" dirty="0"/>
              <a:t>Women’s Human Rights and Gender Section</a:t>
            </a:r>
            <a:endParaRPr lang="en-GB" dirty="0"/>
          </a:p>
          <a:p>
            <a:pPr lvl="0"/>
            <a:r>
              <a:rPr lang="en-US" dirty="0"/>
              <a:t>Regional Gender Advisers</a:t>
            </a:r>
            <a:endParaRPr lang="en-GB" dirty="0"/>
          </a:p>
          <a:p>
            <a:pPr lvl="0"/>
            <a:r>
              <a:rPr lang="en-US" dirty="0"/>
              <a:t>Gender Facilitators</a:t>
            </a:r>
            <a:endParaRPr lang="en-GB" dirty="0"/>
          </a:p>
          <a:p>
            <a:pPr lvl="0"/>
            <a:r>
              <a:rPr lang="en-US" dirty="0"/>
              <a:t>Gender Focal Points</a:t>
            </a:r>
            <a:endParaRPr lang="en-GB" dirty="0"/>
          </a:p>
          <a:p>
            <a:pPr lvl="0"/>
            <a:r>
              <a:rPr lang="en-US" dirty="0"/>
              <a:t>Departmental Focal Points for Women</a:t>
            </a:r>
            <a:endParaRPr lang="en-GB" dirty="0"/>
          </a:p>
          <a:p>
            <a:pPr lvl="0"/>
            <a:r>
              <a:rPr lang="en-US" dirty="0"/>
              <a:t>The Senior Human Rights Adviser on Sexual orientation and gender identity</a:t>
            </a:r>
            <a:endParaRPr lang="en-GB" dirty="0"/>
          </a:p>
          <a:p>
            <a:pPr marL="0" indent="0">
              <a:buNone/>
            </a:pPr>
            <a:r>
              <a:rPr lang="en-US" dirty="0"/>
              <a:t> </a:t>
            </a:r>
            <a:endParaRPr lang="en-GB" dirty="0"/>
          </a:p>
          <a:p>
            <a:pPr marL="0" indent="0">
              <a:buNone/>
            </a:pPr>
            <a:endParaRPr lang="en-GB" dirty="0"/>
          </a:p>
        </p:txBody>
      </p:sp>
    </p:spTree>
    <p:extLst>
      <p:ext uri="{BB962C8B-B14F-4D97-AF65-F5344CB8AC3E}">
        <p14:creationId xmlns:p14="http://schemas.microsoft.com/office/powerpoint/2010/main" val="42483112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Module 2 - Accountability</a:t>
            </a:r>
            <a:endParaRPr lang="en-GB" dirty="0"/>
          </a:p>
        </p:txBody>
      </p:sp>
      <p:sp>
        <p:nvSpPr>
          <p:cNvPr id="3" name="Content Placeholder 2"/>
          <p:cNvSpPr>
            <a:spLocks noGrp="1"/>
          </p:cNvSpPr>
          <p:nvPr>
            <p:ph idx="1"/>
          </p:nvPr>
        </p:nvSpPr>
        <p:spPr/>
        <p:txBody>
          <a:bodyPr>
            <a:normAutofit/>
          </a:bodyPr>
          <a:lstStyle/>
          <a:p>
            <a:pPr marL="0" indent="0">
              <a:buNone/>
            </a:pPr>
            <a:r>
              <a:rPr lang="fr-CH" sz="2000" u="sng" dirty="0" smtClean="0"/>
              <a:t>Roles and responsibilities of OHCHR staff </a:t>
            </a:r>
          </a:p>
          <a:p>
            <a:r>
              <a:rPr lang="fr-CH" sz="2000" dirty="0" smtClean="0"/>
              <a:t>Managers</a:t>
            </a:r>
          </a:p>
          <a:p>
            <a:pPr lvl="0">
              <a:buFont typeface="Wingdings" pitchFamily="2" charset="2"/>
              <a:buChar char="ü"/>
            </a:pPr>
            <a:r>
              <a:rPr lang="en-GB" sz="2000" dirty="0"/>
              <a:t>“Ensure a gender perspective in communication (public statements, media interventions), meetings (with Government officials, donors, UN entities, etc.), and partnerships (civil society organizations, National Human Rights Institutions, etc.).”</a:t>
            </a:r>
          </a:p>
          <a:p>
            <a:pPr lvl="0">
              <a:buFont typeface="Wingdings" pitchFamily="2" charset="2"/>
              <a:buChar char="ü"/>
            </a:pPr>
            <a:r>
              <a:rPr lang="en-GB" sz="2000" dirty="0"/>
              <a:t>“Create a working environment that is conducive to gender equality (e.g. flexible working arrangements, zero tolerance for sexual harassment and sexist remarks) and encourage that staff under the manager’s supervision have at least one activity related to gender in their E-performance </a:t>
            </a:r>
            <a:r>
              <a:rPr lang="en-GB" sz="2000" dirty="0" err="1"/>
              <a:t>workplan</a:t>
            </a:r>
            <a:r>
              <a:rPr lang="en-GB" sz="2000" dirty="0"/>
              <a:t>.”</a:t>
            </a:r>
          </a:p>
          <a:p>
            <a:pPr marL="0" indent="0">
              <a:buNone/>
            </a:pPr>
            <a:endParaRPr lang="fr-CH" sz="2000" dirty="0" smtClean="0">
              <a:solidFill>
                <a:srgbClr val="C00000"/>
              </a:solidFill>
            </a:endParaRPr>
          </a:p>
          <a:p>
            <a:pPr marL="0" indent="0">
              <a:buNone/>
            </a:pPr>
            <a:endParaRPr lang="en-GB" dirty="0"/>
          </a:p>
        </p:txBody>
      </p:sp>
    </p:spTree>
    <p:extLst>
      <p:ext uri="{BB962C8B-B14F-4D97-AF65-F5344CB8AC3E}">
        <p14:creationId xmlns:p14="http://schemas.microsoft.com/office/powerpoint/2010/main" val="38757712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Module 2 - Accountability</a:t>
            </a:r>
            <a:endParaRPr lang="en-GB" dirty="0"/>
          </a:p>
        </p:txBody>
      </p:sp>
      <p:sp>
        <p:nvSpPr>
          <p:cNvPr id="3" name="Content Placeholder 2"/>
          <p:cNvSpPr>
            <a:spLocks noGrp="1"/>
          </p:cNvSpPr>
          <p:nvPr>
            <p:ph idx="1"/>
          </p:nvPr>
        </p:nvSpPr>
        <p:spPr/>
        <p:txBody>
          <a:bodyPr>
            <a:normAutofit/>
          </a:bodyPr>
          <a:lstStyle/>
          <a:p>
            <a:pPr marL="0" indent="0">
              <a:buNone/>
            </a:pPr>
            <a:r>
              <a:rPr lang="fr-CH" sz="2000" u="sng" dirty="0" smtClean="0"/>
              <a:t>Roles and responsibilities of OHCHR staff </a:t>
            </a:r>
          </a:p>
          <a:p>
            <a:r>
              <a:rPr lang="fr-CH" sz="2000" dirty="0"/>
              <a:t>Professional staff</a:t>
            </a:r>
          </a:p>
          <a:p>
            <a:pPr lvl="0">
              <a:buFont typeface="Wingdings" pitchFamily="2" charset="2"/>
              <a:buChar char="ü"/>
            </a:pPr>
            <a:r>
              <a:rPr lang="en-GB" sz="2000" dirty="0"/>
              <a:t>“Ensure that the rights of women and men are equally addressed in analysing the human rights situation and throughout the programming cycle.”</a:t>
            </a:r>
          </a:p>
          <a:p>
            <a:pPr lvl="0">
              <a:buFont typeface="Wingdings" pitchFamily="2" charset="2"/>
              <a:buChar char="ü"/>
            </a:pPr>
            <a:r>
              <a:rPr lang="en-GB" sz="2000" dirty="0"/>
              <a:t>“Whenever possible, ensure that a gender dimension is reflected in written documents (including reports, briefing notes, talking points, press releases, statements, webstories) and that these documents use gender-sensitive language.”</a:t>
            </a:r>
          </a:p>
          <a:p>
            <a:pPr marL="0" indent="0">
              <a:buNone/>
            </a:pPr>
            <a:endParaRPr lang="fr-CH" sz="2000" dirty="0" smtClean="0">
              <a:solidFill>
                <a:srgbClr val="C00000"/>
              </a:solidFill>
            </a:endParaRPr>
          </a:p>
          <a:p>
            <a:pPr marL="0" indent="0">
              <a:buNone/>
            </a:pPr>
            <a:endParaRPr lang="en-GB" dirty="0"/>
          </a:p>
        </p:txBody>
      </p:sp>
    </p:spTree>
    <p:extLst>
      <p:ext uri="{BB962C8B-B14F-4D97-AF65-F5344CB8AC3E}">
        <p14:creationId xmlns:p14="http://schemas.microsoft.com/office/powerpoint/2010/main" val="26421655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19267"/>
            <a:ext cx="7772400" cy="1470025"/>
          </a:xfrm>
        </p:spPr>
        <p:txBody>
          <a:bodyPr/>
          <a:lstStyle/>
          <a:p>
            <a:r>
              <a:rPr lang="en-US" dirty="0" smtClean="0"/>
              <a:t>Structure</a:t>
            </a:r>
            <a:endParaRPr lang="en-US" dirty="0"/>
          </a:p>
        </p:txBody>
      </p:sp>
      <p:sp>
        <p:nvSpPr>
          <p:cNvPr id="3" name="Subtitle 2"/>
          <p:cNvSpPr>
            <a:spLocks noGrp="1"/>
          </p:cNvSpPr>
          <p:nvPr>
            <p:ph type="subTitle" idx="1"/>
          </p:nvPr>
        </p:nvSpPr>
        <p:spPr>
          <a:xfrm>
            <a:off x="685800" y="2271963"/>
            <a:ext cx="7518400" cy="1752600"/>
          </a:xfrm>
        </p:spPr>
        <p:txBody>
          <a:bodyPr>
            <a:normAutofit fontScale="70000" lnSpcReduction="20000"/>
          </a:bodyPr>
          <a:lstStyle/>
          <a:p>
            <a:pPr algn="l"/>
            <a:r>
              <a:rPr lang="en-US" dirty="0" smtClean="0"/>
              <a:t>Recommend three short modules;</a:t>
            </a:r>
          </a:p>
          <a:p>
            <a:pPr algn="l"/>
            <a:endParaRPr lang="en-US" dirty="0" smtClean="0"/>
          </a:p>
          <a:p>
            <a:pPr algn="l"/>
            <a:r>
              <a:rPr lang="en-US" dirty="0" smtClean="0"/>
              <a:t>Module one – Context </a:t>
            </a:r>
          </a:p>
          <a:p>
            <a:pPr algn="l"/>
            <a:r>
              <a:rPr lang="en-US" dirty="0" smtClean="0"/>
              <a:t>Module two – Accountability</a:t>
            </a:r>
          </a:p>
          <a:p>
            <a:pPr algn="l"/>
            <a:r>
              <a:rPr lang="en-US" dirty="0" smtClean="0"/>
              <a:t>Module three  - Integration</a:t>
            </a:r>
            <a:endParaRPr lang="en-US" dirty="0"/>
          </a:p>
        </p:txBody>
      </p:sp>
      <p:pic>
        <p:nvPicPr>
          <p:cNvPr id="4" name="Picture 3" descr="plant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59" y="1889292"/>
            <a:ext cx="9272509" cy="4829432"/>
          </a:xfrm>
          <a:prstGeom prst="rect">
            <a:avLst/>
          </a:prstGeom>
        </p:spPr>
      </p:pic>
    </p:spTree>
    <p:extLst>
      <p:ext uri="{BB962C8B-B14F-4D97-AF65-F5344CB8AC3E}">
        <p14:creationId xmlns:p14="http://schemas.microsoft.com/office/powerpoint/2010/main" val="18800422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Module 2 - Accountability</a:t>
            </a:r>
            <a:endParaRPr lang="en-GB" dirty="0"/>
          </a:p>
        </p:txBody>
      </p:sp>
      <p:sp>
        <p:nvSpPr>
          <p:cNvPr id="3" name="Content Placeholder 2"/>
          <p:cNvSpPr>
            <a:spLocks noGrp="1"/>
          </p:cNvSpPr>
          <p:nvPr>
            <p:ph idx="1"/>
          </p:nvPr>
        </p:nvSpPr>
        <p:spPr/>
        <p:txBody>
          <a:bodyPr>
            <a:normAutofit/>
          </a:bodyPr>
          <a:lstStyle/>
          <a:p>
            <a:pPr marL="0" indent="0">
              <a:buNone/>
            </a:pPr>
            <a:r>
              <a:rPr lang="fr-CH" sz="2000" u="sng" dirty="0" smtClean="0"/>
              <a:t>Roles and responsibilities of OHCHR staff </a:t>
            </a:r>
          </a:p>
          <a:p>
            <a:r>
              <a:rPr lang="fr-CH" sz="2000" dirty="0" smtClean="0"/>
              <a:t>General service staff</a:t>
            </a:r>
          </a:p>
          <a:p>
            <a:pPr>
              <a:buFont typeface="Wingdings" pitchFamily="2" charset="2"/>
              <a:buChar char="ü"/>
            </a:pPr>
            <a:r>
              <a:rPr lang="en-US" sz="2000" dirty="0" smtClean="0"/>
              <a:t>“Bring to the attention of the relevant staff considerations related to gender in documents, procurement processes, and recruitment, including the granting of equal consideration to male and female candidates in the recruitment of consultants.”  </a:t>
            </a:r>
          </a:p>
          <a:p>
            <a:pPr>
              <a:buFont typeface="Wingdings" pitchFamily="2" charset="2"/>
              <a:buChar char="ü"/>
            </a:pPr>
            <a:r>
              <a:rPr lang="en-US" sz="2000" dirty="0" smtClean="0"/>
              <a:t>“Check gender balance of participants and the differentiated needs of women and men (e.g. in terms of the venue, timeframe and facilities available) when organizing meetings.”</a:t>
            </a:r>
          </a:p>
          <a:p>
            <a:pPr marL="0" indent="0">
              <a:buNone/>
            </a:pPr>
            <a:endParaRPr lang="en-GB" sz="2000" dirty="0" smtClean="0">
              <a:solidFill>
                <a:srgbClr val="C00000"/>
              </a:solidFill>
            </a:endParaRPr>
          </a:p>
          <a:p>
            <a:pPr marL="0" indent="0">
              <a:buNone/>
            </a:pPr>
            <a:endParaRPr lang="fr-CH" sz="2000" dirty="0" smtClean="0">
              <a:solidFill>
                <a:srgbClr val="C00000"/>
              </a:solidFill>
            </a:endParaRPr>
          </a:p>
          <a:p>
            <a:pPr marL="0" indent="0">
              <a:buNone/>
            </a:pPr>
            <a:endParaRPr lang="en-GB" dirty="0"/>
          </a:p>
        </p:txBody>
      </p:sp>
    </p:spTree>
    <p:extLst>
      <p:ext uri="{BB962C8B-B14F-4D97-AF65-F5344CB8AC3E}">
        <p14:creationId xmlns:p14="http://schemas.microsoft.com/office/powerpoint/2010/main" val="1969357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93002" y="1918423"/>
            <a:ext cx="5795360" cy="4550029"/>
          </a:xfrm>
          <a:solidFill>
            <a:schemeClr val="bg1"/>
          </a:solidFill>
          <a:ln w="53975">
            <a:solidFill>
              <a:srgbClr val="FF0000"/>
            </a:solidFill>
          </a:ln>
          <a:effectLst>
            <a:outerShdw blurRad="247650" dist="215900" dir="2700000" sx="61000" sy="61000" algn="tl" rotWithShape="0">
              <a:srgbClr val="000000">
                <a:alpha val="43000"/>
              </a:srgbClr>
            </a:outerShdw>
          </a:effectLst>
        </p:spPr>
        <p:txBody>
          <a:bodyPr vert="horz" lIns="91440" tIns="45720" rIns="91440" bIns="45720" rtlCol="0">
            <a:normAutofit/>
          </a:bodyPr>
          <a:lstStyle/>
          <a:p>
            <a:pPr algn="l"/>
            <a:r>
              <a:rPr lang="en-US" sz="2400" dirty="0"/>
              <a:t>Module </a:t>
            </a:r>
            <a:r>
              <a:rPr lang="en-US" sz="2400" dirty="0" smtClean="0"/>
              <a:t>Three </a:t>
            </a:r>
            <a:r>
              <a:rPr lang="en-US" sz="2400" dirty="0"/>
              <a:t>- Integration</a:t>
            </a:r>
            <a:endParaRPr lang="en-GB" sz="2400" dirty="0"/>
          </a:p>
          <a:p>
            <a:pPr algn="l"/>
            <a:r>
              <a:rPr lang="en-US" sz="2400" dirty="0"/>
              <a:t> </a:t>
            </a:r>
            <a:endParaRPr lang="en-GB" sz="2400" dirty="0"/>
          </a:p>
          <a:p>
            <a:pPr algn="l"/>
            <a:r>
              <a:rPr lang="en-US" sz="2400" dirty="0"/>
              <a:t>By the end of this module you will </a:t>
            </a:r>
            <a:r>
              <a:rPr lang="en-US" sz="2400" dirty="0" smtClean="0"/>
              <a:t>have:</a:t>
            </a:r>
            <a:r>
              <a:rPr lang="en-US" sz="2400" dirty="0"/>
              <a:t> </a:t>
            </a:r>
            <a:endParaRPr lang="en-GB" sz="2400" dirty="0" smtClean="0"/>
          </a:p>
          <a:p>
            <a:pPr marL="342900" lvl="0" indent="-342900" algn="l">
              <a:buFont typeface="Wingdings" charset="2"/>
              <a:buChar char="ü"/>
            </a:pPr>
            <a:r>
              <a:rPr lang="en-US" sz="2400" dirty="0" smtClean="0">
                <a:solidFill>
                  <a:schemeClr val="bg1">
                    <a:lumMod val="50000"/>
                  </a:schemeClr>
                </a:solidFill>
              </a:rPr>
              <a:t>Understood the basics of gender </a:t>
            </a:r>
            <a:r>
              <a:rPr lang="en-GB" sz="2400" dirty="0" smtClean="0">
                <a:solidFill>
                  <a:schemeClr val="bg1">
                    <a:lumMod val="50000"/>
                  </a:schemeClr>
                </a:solidFill>
              </a:rPr>
              <a:t>analysis including </a:t>
            </a:r>
            <a:r>
              <a:rPr lang="en-US" sz="2400" dirty="0" smtClean="0">
                <a:solidFill>
                  <a:schemeClr val="bg1">
                    <a:lumMod val="50000"/>
                  </a:schemeClr>
                </a:solidFill>
              </a:rPr>
              <a:t>gendered aspects of HR violations and responses</a:t>
            </a:r>
            <a:endParaRPr lang="en-GB" sz="2400" dirty="0" smtClean="0">
              <a:solidFill>
                <a:schemeClr val="bg1">
                  <a:lumMod val="50000"/>
                </a:schemeClr>
              </a:solidFill>
            </a:endParaRPr>
          </a:p>
          <a:p>
            <a:pPr marL="342900" indent="-342900" algn="l">
              <a:buFont typeface="Wingdings" charset="2"/>
              <a:buChar char="ü"/>
            </a:pPr>
            <a:r>
              <a:rPr lang="en-US" sz="2400" dirty="0" smtClean="0">
                <a:solidFill>
                  <a:schemeClr val="bg1">
                    <a:lumMod val="50000"/>
                  </a:schemeClr>
                </a:solidFill>
              </a:rPr>
              <a:t>Explored </a:t>
            </a:r>
            <a:r>
              <a:rPr lang="en-US" sz="2400" dirty="0">
                <a:solidFill>
                  <a:schemeClr val="bg1">
                    <a:lumMod val="50000"/>
                  </a:schemeClr>
                </a:solidFill>
              </a:rPr>
              <a:t>gender </a:t>
            </a:r>
            <a:r>
              <a:rPr lang="en-US" sz="2400" dirty="0" smtClean="0">
                <a:solidFill>
                  <a:schemeClr val="bg1">
                    <a:lumMod val="50000"/>
                  </a:schemeClr>
                </a:solidFill>
              </a:rPr>
              <a:t>(in)sensitive language and reporting</a:t>
            </a:r>
            <a:endParaRPr lang="en-GB" sz="2400" dirty="0">
              <a:solidFill>
                <a:schemeClr val="bg1">
                  <a:lumMod val="50000"/>
                </a:schemeClr>
              </a:solidFill>
            </a:endParaRPr>
          </a:p>
          <a:p>
            <a:pPr marL="342900" indent="-342900" algn="l">
              <a:buFont typeface="Wingdings" charset="2"/>
              <a:buChar char="ü"/>
            </a:pPr>
            <a:r>
              <a:rPr lang="en-US" sz="2400" dirty="0"/>
              <a:t>Considered how to integrate gender into </a:t>
            </a:r>
            <a:r>
              <a:rPr lang="en-US" sz="2400" dirty="0" smtClean="0"/>
              <a:t>your work</a:t>
            </a:r>
            <a:endParaRPr lang="en-GB" sz="2400" dirty="0"/>
          </a:p>
          <a:p>
            <a:pPr algn="l"/>
            <a:endParaRPr lang="en-US" sz="2400" dirty="0"/>
          </a:p>
        </p:txBody>
      </p:sp>
      <p:sp>
        <p:nvSpPr>
          <p:cNvPr id="5" name="Title 1"/>
          <p:cNvSpPr>
            <a:spLocks noGrp="1"/>
          </p:cNvSpPr>
          <p:nvPr>
            <p:ph type="ctrTitle"/>
          </p:nvPr>
        </p:nvSpPr>
        <p:spPr>
          <a:xfrm>
            <a:off x="175164" y="39540"/>
            <a:ext cx="4459847" cy="1754343"/>
          </a:xfrm>
        </p:spPr>
        <p:txBody>
          <a:bodyPr>
            <a:normAutofit fontScale="90000"/>
          </a:bodyPr>
          <a:lstStyle/>
          <a:p>
            <a:pPr algn="l"/>
            <a:r>
              <a:rPr lang="en-US" sz="6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Learning Objectives</a:t>
            </a:r>
            <a:endParaRPr lang="en-US" sz="6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13255299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35951"/>
            <a:ext cx="7772400" cy="1470025"/>
          </a:xfrm>
        </p:spPr>
        <p:txBody>
          <a:bodyPr/>
          <a:lstStyle/>
          <a:p>
            <a:r>
              <a:rPr lang="en-US" dirty="0" smtClean="0"/>
              <a:t>Learning Content</a:t>
            </a:r>
            <a:endParaRPr lang="en-US" dirty="0"/>
          </a:p>
        </p:txBody>
      </p:sp>
      <p:sp>
        <p:nvSpPr>
          <p:cNvPr id="3" name="Subtitle 2"/>
          <p:cNvSpPr>
            <a:spLocks noGrp="1"/>
          </p:cNvSpPr>
          <p:nvPr>
            <p:ph type="subTitle" idx="1"/>
          </p:nvPr>
        </p:nvSpPr>
        <p:spPr>
          <a:xfrm>
            <a:off x="685800" y="2271963"/>
            <a:ext cx="4682433" cy="1752600"/>
          </a:xfrm>
        </p:spPr>
        <p:txBody>
          <a:bodyPr>
            <a:noAutofit/>
          </a:bodyPr>
          <a:lstStyle/>
          <a:p>
            <a:pPr algn="l"/>
            <a:r>
              <a:rPr lang="en-US" sz="2800" b="1" dirty="0"/>
              <a:t>Module </a:t>
            </a:r>
            <a:r>
              <a:rPr lang="en-US" sz="2800" b="1" dirty="0" smtClean="0"/>
              <a:t>Three – </a:t>
            </a:r>
            <a:r>
              <a:rPr lang="en-US" sz="2800" b="1" dirty="0"/>
              <a:t>Integration</a:t>
            </a:r>
            <a:endParaRPr lang="en-GB" sz="2800" dirty="0"/>
          </a:p>
          <a:p>
            <a:pPr algn="l"/>
            <a:r>
              <a:rPr lang="en-US" sz="2800" dirty="0" smtClean="0"/>
              <a:t>Gender Analysis</a:t>
            </a:r>
          </a:p>
          <a:p>
            <a:pPr algn="l"/>
            <a:r>
              <a:rPr lang="en-US" sz="2800" dirty="0" smtClean="0"/>
              <a:t>Gender Sensitive Language/Reporting</a:t>
            </a:r>
          </a:p>
          <a:p>
            <a:pPr algn="l"/>
            <a:r>
              <a:rPr lang="en-US" sz="2800" dirty="0"/>
              <a:t>I</a:t>
            </a:r>
            <a:r>
              <a:rPr lang="en-US" sz="2800" dirty="0" smtClean="0"/>
              <a:t>ntegrating Gender into your work</a:t>
            </a:r>
          </a:p>
        </p:txBody>
      </p:sp>
      <p:pic>
        <p:nvPicPr>
          <p:cNvPr id="4" name="Picture 3" descr="brain-in-a-jar copy.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38764" y="419267"/>
            <a:ext cx="4838700" cy="6667500"/>
          </a:xfrm>
          <a:prstGeom prst="rect">
            <a:avLst/>
          </a:prstGeom>
        </p:spPr>
      </p:pic>
    </p:spTree>
    <p:extLst>
      <p:ext uri="{BB962C8B-B14F-4D97-AF65-F5344CB8AC3E}">
        <p14:creationId xmlns:p14="http://schemas.microsoft.com/office/powerpoint/2010/main" val="41648756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Module 3 - Integration</a:t>
            </a:r>
            <a:endParaRPr lang="en-GB" dirty="0"/>
          </a:p>
        </p:txBody>
      </p:sp>
      <p:sp>
        <p:nvSpPr>
          <p:cNvPr id="3" name="Content Placeholder 2"/>
          <p:cNvSpPr>
            <a:spLocks noGrp="1"/>
          </p:cNvSpPr>
          <p:nvPr>
            <p:ph idx="1"/>
          </p:nvPr>
        </p:nvSpPr>
        <p:spPr/>
        <p:txBody>
          <a:bodyPr>
            <a:normAutofit fontScale="70000" lnSpcReduction="20000"/>
          </a:bodyPr>
          <a:lstStyle/>
          <a:p>
            <a:pPr marL="0" indent="0">
              <a:buNone/>
            </a:pPr>
            <a:r>
              <a:rPr lang="en-GB" dirty="0" smtClean="0"/>
              <a:t>Gender analysis </a:t>
            </a:r>
          </a:p>
          <a:p>
            <a:pPr marL="0" indent="0">
              <a:buNone/>
            </a:pPr>
            <a:r>
              <a:rPr lang="en-GB" dirty="0" smtClean="0"/>
              <a:t>Definition</a:t>
            </a:r>
          </a:p>
          <a:p>
            <a:r>
              <a:rPr lang="en-US" dirty="0"/>
              <a:t>Gender analysis is a tool to diagnose the differences between women and men regarding their specific activities, conditions, needs, access to and control over resources, and their access to development benefits and decision-making</a:t>
            </a:r>
            <a:endParaRPr lang="en-GB" dirty="0"/>
          </a:p>
          <a:p>
            <a:r>
              <a:rPr lang="en-US" dirty="0"/>
              <a:t>It studies the links between these and other factors in the larger socio-cultural, economic, political and environmental </a:t>
            </a:r>
            <a:r>
              <a:rPr lang="en-US" dirty="0" smtClean="0"/>
              <a:t>context</a:t>
            </a:r>
          </a:p>
          <a:p>
            <a:pPr marL="0" indent="0">
              <a:buNone/>
            </a:pPr>
            <a:endParaRPr lang="en-US" dirty="0"/>
          </a:p>
          <a:p>
            <a:pPr marL="0" indent="0">
              <a:buNone/>
            </a:pPr>
            <a:r>
              <a:rPr lang="en-US" dirty="0" smtClean="0"/>
              <a:t>Applied to Human Rights work, it is a tool to see how human rights issues affect women and men differently and to properly address gender inequalities in looking at measures to be put in place to protect and promote human rights of all. </a:t>
            </a:r>
          </a:p>
          <a:p>
            <a:pPr>
              <a:defRPr/>
            </a:pPr>
            <a:endParaRPr lang="en-GB" dirty="0"/>
          </a:p>
          <a:p>
            <a:pPr marL="0" indent="0">
              <a:buNone/>
            </a:pPr>
            <a:endParaRPr lang="en-US" dirty="0" smtClean="0"/>
          </a:p>
          <a:p>
            <a:pPr marL="0" indent="0">
              <a:buNone/>
            </a:pPr>
            <a:endParaRPr lang="en-GB" dirty="0"/>
          </a:p>
          <a:p>
            <a:pPr marL="0" indent="0">
              <a:buNone/>
            </a:pPr>
            <a:endParaRPr lang="en-GB" dirty="0" smtClean="0"/>
          </a:p>
          <a:p>
            <a:pPr marL="0" indent="0">
              <a:buNone/>
            </a:pPr>
            <a:endParaRPr lang="en-GB" dirty="0"/>
          </a:p>
        </p:txBody>
      </p:sp>
    </p:spTree>
    <p:extLst>
      <p:ext uri="{BB962C8B-B14F-4D97-AF65-F5344CB8AC3E}">
        <p14:creationId xmlns:p14="http://schemas.microsoft.com/office/powerpoint/2010/main" val="39688333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normAutofit/>
          </a:bodyPr>
          <a:lstStyle/>
          <a:p>
            <a:r>
              <a:rPr lang="en-GB" dirty="0"/>
              <a:t>Module 3 - Integration</a:t>
            </a:r>
            <a:endParaRPr lang="en-GB" dirty="0" smtClean="0">
              <a:latin typeface="Arial" charset="0"/>
              <a:ea typeface="ＭＳ Ｐゴシック" pitchFamily="34" charset="-128"/>
              <a:cs typeface="Arial" charset="0"/>
            </a:endParaRPr>
          </a:p>
        </p:txBody>
      </p:sp>
      <p:sp>
        <p:nvSpPr>
          <p:cNvPr id="3" name="Content Placeholder 2"/>
          <p:cNvSpPr>
            <a:spLocks noGrp="1"/>
          </p:cNvSpPr>
          <p:nvPr>
            <p:ph idx="1"/>
          </p:nvPr>
        </p:nvSpPr>
        <p:spPr>
          <a:xfrm>
            <a:off x="741363" y="1498600"/>
            <a:ext cx="7566025" cy="4478338"/>
          </a:xfrm>
        </p:spPr>
        <p:txBody>
          <a:bodyPr>
            <a:normAutofit/>
          </a:bodyPr>
          <a:lstStyle/>
          <a:p>
            <a:pPr marL="0" indent="0">
              <a:buNone/>
              <a:defRPr/>
            </a:pPr>
            <a:r>
              <a:rPr lang="en-GB" sz="2400" b="1" u="sng" dirty="0" smtClean="0">
                <a:latin typeface="Arial" charset="0"/>
                <a:ea typeface="ＭＳ Ｐゴシック" pitchFamily="34" charset="-128"/>
                <a:cs typeface="Arial" charset="0"/>
              </a:rPr>
              <a:t>Step-by step approach to gender analysis of human rights situations</a:t>
            </a:r>
          </a:p>
          <a:p>
            <a:pPr marL="0" indent="0">
              <a:buNone/>
              <a:defRPr/>
            </a:pPr>
            <a:endParaRPr lang="en-GB" sz="2400" b="1" u="sng" dirty="0" smtClean="0">
              <a:solidFill>
                <a:srgbClr val="C00000"/>
              </a:solidFill>
              <a:latin typeface="Arial" charset="0"/>
              <a:ea typeface="ＭＳ Ｐゴシック" pitchFamily="34" charset="-128"/>
              <a:cs typeface="Arial" charset="0"/>
            </a:endParaRPr>
          </a:p>
          <a:p>
            <a:pPr marL="0" indent="0">
              <a:buNone/>
              <a:defRPr/>
            </a:pPr>
            <a:r>
              <a:rPr lang="en-GB" sz="1900" dirty="0" smtClean="0">
                <a:latin typeface="Arial" charset="0"/>
                <a:ea typeface="ＭＳ Ｐゴシック" pitchFamily="34" charset="-128"/>
                <a:cs typeface="Arial" charset="0"/>
              </a:rPr>
              <a:t>Step </a:t>
            </a:r>
            <a:r>
              <a:rPr lang="en-GB" sz="1900" dirty="0">
                <a:latin typeface="Arial" charset="0"/>
                <a:ea typeface="ＭＳ Ｐゴシック" pitchFamily="34" charset="-128"/>
                <a:cs typeface="Arial" charset="0"/>
              </a:rPr>
              <a:t>1: Information gathering on human rights situations (sex-disaggregated data)</a:t>
            </a:r>
            <a:endParaRPr lang="en-GB" sz="1900" dirty="0" smtClean="0"/>
          </a:p>
          <a:p>
            <a:pPr>
              <a:defRPr/>
            </a:pPr>
            <a:r>
              <a:rPr lang="en-GB" sz="1900" dirty="0" smtClean="0"/>
              <a:t>Identify data disaggregated by sex and </a:t>
            </a:r>
            <a:r>
              <a:rPr lang="en-US" sz="1900" dirty="0"/>
              <a:t>other elements of diversity such as age, ethnicity, socio-economic status, health condition and </a:t>
            </a:r>
            <a:r>
              <a:rPr lang="en-US" sz="1900" dirty="0" smtClean="0"/>
              <a:t>education</a:t>
            </a:r>
          </a:p>
          <a:p>
            <a:pPr>
              <a:defRPr/>
            </a:pPr>
            <a:r>
              <a:rPr lang="en-GB" sz="1900" dirty="0" smtClean="0"/>
              <a:t>Where gender-specific information is not available, explicitly acknowledge the gap</a:t>
            </a:r>
          </a:p>
          <a:p>
            <a:pPr>
              <a:defRPr/>
            </a:pPr>
            <a:r>
              <a:rPr lang="en-GB" sz="1900" dirty="0" smtClean="0"/>
              <a:t>Collect data through various research methods</a:t>
            </a:r>
          </a:p>
          <a:p>
            <a:pPr marL="0" indent="0">
              <a:buNone/>
              <a:defRPr/>
            </a:pPr>
            <a:endParaRPr lang="en-GB" sz="1900" dirty="0" smtClean="0">
              <a:solidFill>
                <a:srgbClr val="C00000"/>
              </a:solidFill>
            </a:endParaRPr>
          </a:p>
          <a:p>
            <a:pPr marL="0" indent="0">
              <a:buFont typeface="Wingdings" pitchFamily="2" charset="2"/>
              <a:buNone/>
              <a:defRPr/>
            </a:pPr>
            <a:endParaRPr lang="en-US" sz="2000" dirty="0"/>
          </a:p>
        </p:txBody>
      </p:sp>
    </p:spTree>
    <p:extLst>
      <p:ext uri="{BB962C8B-B14F-4D97-AF65-F5344CB8AC3E}">
        <p14:creationId xmlns:p14="http://schemas.microsoft.com/office/powerpoint/2010/main" val="25837720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normAutofit/>
          </a:bodyPr>
          <a:lstStyle/>
          <a:p>
            <a:r>
              <a:rPr lang="en-GB" dirty="0"/>
              <a:t>Module 3 - Integration</a:t>
            </a:r>
            <a:endParaRPr lang="en-GB" dirty="0" smtClean="0">
              <a:latin typeface="Arial" charset="0"/>
              <a:ea typeface="ＭＳ Ｐゴシック" pitchFamily="34" charset="-128"/>
              <a:cs typeface="Arial" charset="0"/>
            </a:endParaRPr>
          </a:p>
        </p:txBody>
      </p:sp>
      <p:sp>
        <p:nvSpPr>
          <p:cNvPr id="3" name="Content Placeholder 2"/>
          <p:cNvSpPr>
            <a:spLocks noGrp="1"/>
          </p:cNvSpPr>
          <p:nvPr>
            <p:ph idx="1"/>
          </p:nvPr>
        </p:nvSpPr>
        <p:spPr>
          <a:xfrm>
            <a:off x="741363" y="1498600"/>
            <a:ext cx="7566025" cy="4478338"/>
          </a:xfrm>
        </p:spPr>
        <p:txBody>
          <a:bodyPr>
            <a:normAutofit fontScale="85000" lnSpcReduction="10000"/>
          </a:bodyPr>
          <a:lstStyle/>
          <a:p>
            <a:pPr marL="0" indent="0">
              <a:buFont typeface="Wingdings" pitchFamily="2" charset="2"/>
              <a:buNone/>
              <a:defRPr/>
            </a:pPr>
            <a:r>
              <a:rPr lang="en-GB" sz="2400" dirty="0">
                <a:latin typeface="Arial" charset="0"/>
                <a:ea typeface="ＭＳ Ｐゴシック" pitchFamily="34" charset="-128"/>
                <a:cs typeface="Arial" charset="0"/>
              </a:rPr>
              <a:t>Step 2: Gender analysis applied to human rights violations</a:t>
            </a:r>
            <a:endParaRPr lang="en-GB" sz="2400" dirty="0"/>
          </a:p>
          <a:p>
            <a:pPr marL="0" indent="0">
              <a:buFont typeface="Wingdings" pitchFamily="2" charset="2"/>
              <a:buNone/>
              <a:defRPr/>
            </a:pPr>
            <a:r>
              <a:rPr lang="en-GB" sz="2400" dirty="0"/>
              <a:t>Set of questions:</a:t>
            </a:r>
          </a:p>
          <a:p>
            <a:pPr>
              <a:defRPr/>
            </a:pPr>
            <a:r>
              <a:rPr lang="en-US" sz="2400" dirty="0"/>
              <a:t>How is a human rights problem affecting women and men differently? Why do such differences exist? What are their root </a:t>
            </a:r>
            <a:r>
              <a:rPr lang="en-US" sz="2400" dirty="0" smtClean="0"/>
              <a:t>causes (including norms and beliefs)?</a:t>
            </a:r>
            <a:endParaRPr lang="en-US" sz="2400" dirty="0"/>
          </a:p>
          <a:p>
            <a:pPr>
              <a:defRPr/>
            </a:pPr>
            <a:r>
              <a:rPr lang="en-US" sz="2400" dirty="0"/>
              <a:t>Do women (or men) tend to be more exposed to particular types of human rights violations?</a:t>
            </a:r>
          </a:p>
          <a:p>
            <a:pPr>
              <a:defRPr/>
            </a:pPr>
            <a:r>
              <a:rPr lang="en-US" sz="2400" dirty="0"/>
              <a:t>Are human rights violations in the private sphere monitored? How do such violations affect women, girls, men and boys differently?</a:t>
            </a:r>
          </a:p>
          <a:p>
            <a:pPr>
              <a:defRPr/>
            </a:pPr>
            <a:r>
              <a:rPr lang="en-US" sz="2400" dirty="0"/>
              <a:t>Do female and male rights holders have different coping mechanisms and access to </a:t>
            </a:r>
            <a:r>
              <a:rPr lang="en-US" sz="2400" dirty="0" smtClean="0"/>
              <a:t>protection </a:t>
            </a:r>
            <a:r>
              <a:rPr lang="en-GB" sz="2400" dirty="0" smtClean="0"/>
              <a:t>measures </a:t>
            </a:r>
            <a:r>
              <a:rPr lang="en-GB" sz="2400" dirty="0"/>
              <a:t>and to remedies</a:t>
            </a:r>
            <a:r>
              <a:rPr lang="en-GB" sz="2400" dirty="0" smtClean="0"/>
              <a:t>?</a:t>
            </a:r>
          </a:p>
          <a:p>
            <a:pPr>
              <a:defRPr/>
            </a:pPr>
            <a:r>
              <a:rPr lang="en-GB" sz="2400" dirty="0" smtClean="0"/>
              <a:t>What are the policies, laws and programme in place to promote gender equality and equal rights for women and men? </a:t>
            </a:r>
          </a:p>
          <a:p>
            <a:pPr marL="0" indent="0">
              <a:buNone/>
              <a:defRPr/>
            </a:pPr>
            <a:endParaRPr lang="en-GB" sz="2400" dirty="0"/>
          </a:p>
          <a:p>
            <a:pPr marL="0" indent="0">
              <a:buNone/>
              <a:defRPr/>
            </a:pPr>
            <a:endParaRPr lang="en-GB" sz="1900" dirty="0" smtClean="0">
              <a:solidFill>
                <a:srgbClr val="C00000"/>
              </a:solidFill>
            </a:endParaRPr>
          </a:p>
          <a:p>
            <a:pPr marL="0" indent="0">
              <a:buFont typeface="Wingdings" pitchFamily="2" charset="2"/>
              <a:buNone/>
              <a:defRPr/>
            </a:pPr>
            <a:endParaRPr lang="en-US" sz="2000" dirty="0"/>
          </a:p>
        </p:txBody>
      </p:sp>
    </p:spTree>
    <p:extLst>
      <p:ext uri="{BB962C8B-B14F-4D97-AF65-F5344CB8AC3E}">
        <p14:creationId xmlns:p14="http://schemas.microsoft.com/office/powerpoint/2010/main" val="39233982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Module 3 - integration</a:t>
            </a:r>
            <a:endParaRPr lang="en-GB" dirty="0"/>
          </a:p>
        </p:txBody>
      </p:sp>
      <p:sp>
        <p:nvSpPr>
          <p:cNvPr id="3" name="Content Placeholder 2"/>
          <p:cNvSpPr>
            <a:spLocks noGrp="1"/>
          </p:cNvSpPr>
          <p:nvPr>
            <p:ph idx="1"/>
          </p:nvPr>
        </p:nvSpPr>
        <p:spPr/>
        <p:txBody>
          <a:bodyPr>
            <a:normAutofit/>
          </a:bodyPr>
          <a:lstStyle/>
          <a:p>
            <a:pPr marL="0" indent="0">
              <a:lnSpc>
                <a:spcPct val="80000"/>
              </a:lnSpc>
              <a:buNone/>
              <a:defRPr/>
            </a:pPr>
            <a:r>
              <a:rPr lang="en-GB" sz="2200" dirty="0">
                <a:latin typeface="Arial" charset="0"/>
                <a:ea typeface="ＭＳ Ｐゴシック" pitchFamily="34" charset="-128"/>
                <a:cs typeface="Arial" charset="0"/>
              </a:rPr>
              <a:t>Step </a:t>
            </a:r>
            <a:r>
              <a:rPr lang="en-GB" sz="2200" dirty="0" smtClean="0">
                <a:latin typeface="Arial" charset="0"/>
                <a:ea typeface="ＭＳ Ｐゴシック" pitchFamily="34" charset="-128"/>
                <a:cs typeface="Arial" charset="0"/>
              </a:rPr>
              <a:t>3: </a:t>
            </a:r>
            <a:r>
              <a:rPr lang="en-GB" sz="2200" dirty="0">
                <a:latin typeface="Arial" charset="0"/>
                <a:ea typeface="ＭＳ Ｐゴシック" pitchFamily="34" charset="-128"/>
                <a:cs typeface="Arial" charset="0"/>
              </a:rPr>
              <a:t>Reporting </a:t>
            </a:r>
            <a:r>
              <a:rPr lang="en-GB" sz="2200" dirty="0" smtClean="0">
                <a:latin typeface="Arial" charset="0"/>
                <a:ea typeface="ＭＳ Ｐゴシック" pitchFamily="34" charset="-128"/>
                <a:cs typeface="Arial" charset="0"/>
              </a:rPr>
              <a:t>– </a:t>
            </a:r>
            <a:r>
              <a:rPr lang="en-GB" sz="2200" dirty="0">
                <a:latin typeface="Arial" charset="0"/>
                <a:ea typeface="ＭＳ Ｐゴシック" pitchFamily="34" charset="-128"/>
                <a:cs typeface="Arial" charset="0"/>
              </a:rPr>
              <a:t>gender sensitive </a:t>
            </a:r>
            <a:r>
              <a:rPr lang="en-GB" sz="2200" dirty="0" smtClean="0">
                <a:latin typeface="Arial" charset="0"/>
                <a:ea typeface="ＭＳ Ｐゴシック" pitchFamily="34" charset="-128"/>
                <a:cs typeface="Arial" charset="0"/>
              </a:rPr>
              <a:t>reporting</a:t>
            </a:r>
            <a:br>
              <a:rPr lang="en-GB" sz="2200" dirty="0" smtClean="0">
                <a:latin typeface="Arial" charset="0"/>
                <a:ea typeface="ＭＳ Ｐゴシック" pitchFamily="34" charset="-128"/>
                <a:cs typeface="Arial" charset="0"/>
              </a:rPr>
            </a:br>
            <a:endParaRPr lang="en-GB" sz="2200" dirty="0" smtClean="0">
              <a:latin typeface="Arial" pitchFamily="34" charset="0"/>
              <a:ea typeface="ＭＳ Ｐゴシック" pitchFamily="34" charset="-128"/>
              <a:cs typeface="Arial" pitchFamily="34" charset="0"/>
            </a:endParaRPr>
          </a:p>
          <a:p>
            <a:pPr>
              <a:lnSpc>
                <a:spcPct val="80000"/>
              </a:lnSpc>
              <a:defRPr/>
            </a:pPr>
            <a:r>
              <a:rPr lang="en-GB" sz="2000" dirty="0" smtClean="0">
                <a:latin typeface="Arial" pitchFamily="34" charset="0"/>
                <a:ea typeface="ＭＳ Ｐゴシック" pitchFamily="34" charset="-128"/>
                <a:cs typeface="Arial" pitchFamily="34" charset="0"/>
              </a:rPr>
              <a:t>WHAT </a:t>
            </a:r>
            <a:r>
              <a:rPr lang="en-GB" sz="2000" dirty="0">
                <a:latin typeface="Arial" pitchFamily="34" charset="0"/>
                <a:ea typeface="ＭＳ Ｐゴシック" pitchFamily="34" charset="-128"/>
                <a:cs typeface="Arial" pitchFamily="34" charset="0"/>
              </a:rPr>
              <a:t>is happening to WHOM? (sex-disaggregated data</a:t>
            </a:r>
            <a:r>
              <a:rPr lang="en-GB" sz="2000" dirty="0" smtClean="0">
                <a:latin typeface="Arial" pitchFamily="34" charset="0"/>
                <a:ea typeface="ＭＳ Ｐゴシック" pitchFamily="34" charset="-128"/>
                <a:cs typeface="Arial" pitchFamily="34" charset="0"/>
              </a:rPr>
              <a:t>)</a:t>
            </a:r>
          </a:p>
          <a:p>
            <a:pPr>
              <a:lnSpc>
                <a:spcPct val="80000"/>
              </a:lnSpc>
              <a:buFont typeface="Wingdings" pitchFamily="2" charset="2"/>
              <a:buNone/>
              <a:defRPr/>
            </a:pPr>
            <a:r>
              <a:rPr lang="en-GB" sz="2000" dirty="0" smtClean="0">
                <a:latin typeface="Arial" pitchFamily="34" charset="0"/>
                <a:ea typeface="ＭＳ Ｐゴシック" pitchFamily="34" charset="-128"/>
                <a:cs typeface="Arial" pitchFamily="34" charset="0"/>
              </a:rPr>
              <a:t> </a:t>
            </a:r>
          </a:p>
          <a:p>
            <a:pPr>
              <a:lnSpc>
                <a:spcPct val="80000"/>
              </a:lnSpc>
              <a:defRPr/>
            </a:pPr>
            <a:r>
              <a:rPr lang="en-GB" sz="2000" dirty="0" smtClean="0">
                <a:latin typeface="Arial" pitchFamily="34" charset="0"/>
                <a:ea typeface="ＭＳ Ｐゴシック" pitchFamily="34" charset="-128"/>
                <a:cs typeface="Arial" pitchFamily="34" charset="0"/>
              </a:rPr>
              <a:t>WHEN </a:t>
            </a:r>
            <a:r>
              <a:rPr lang="en-GB" sz="2000" dirty="0">
                <a:latin typeface="Arial" pitchFamily="34" charset="0"/>
                <a:ea typeface="ＭＳ Ｐゴシック" pitchFamily="34" charset="-128"/>
                <a:cs typeface="Arial" pitchFamily="34" charset="0"/>
              </a:rPr>
              <a:t>and WHERE do we use gender identification?</a:t>
            </a:r>
          </a:p>
          <a:p>
            <a:pPr>
              <a:lnSpc>
                <a:spcPct val="80000"/>
              </a:lnSpc>
              <a:buFont typeface="Wingdings" pitchFamily="2" charset="2"/>
              <a:buNone/>
              <a:defRPr/>
            </a:pPr>
            <a:endParaRPr lang="en-GB" sz="2000" dirty="0">
              <a:latin typeface="Arial" pitchFamily="34" charset="0"/>
              <a:ea typeface="ＭＳ Ｐゴシック" pitchFamily="34" charset="-128"/>
              <a:cs typeface="Arial" pitchFamily="34" charset="0"/>
            </a:endParaRPr>
          </a:p>
          <a:p>
            <a:pPr>
              <a:lnSpc>
                <a:spcPct val="80000"/>
              </a:lnSpc>
              <a:defRPr/>
            </a:pPr>
            <a:r>
              <a:rPr lang="en-GB" sz="2000" dirty="0">
                <a:latin typeface="Arial" pitchFamily="34" charset="0"/>
                <a:ea typeface="ＭＳ Ｐゴシック" pitchFamily="34" charset="-128"/>
                <a:cs typeface="Arial" pitchFamily="34" charset="0"/>
              </a:rPr>
              <a:t>WHO is missing from the report? </a:t>
            </a:r>
          </a:p>
          <a:p>
            <a:pPr marL="0" indent="0">
              <a:lnSpc>
                <a:spcPct val="80000"/>
              </a:lnSpc>
              <a:buFont typeface="Wingdings" pitchFamily="2" charset="2"/>
              <a:buNone/>
              <a:defRPr/>
            </a:pPr>
            <a:endParaRPr lang="en-GB" sz="2000" dirty="0">
              <a:latin typeface="Arial" pitchFamily="34" charset="0"/>
              <a:ea typeface="ＭＳ Ｐゴシック" pitchFamily="34" charset="-128"/>
              <a:cs typeface="Arial" pitchFamily="34" charset="0"/>
            </a:endParaRPr>
          </a:p>
          <a:p>
            <a:pPr>
              <a:lnSpc>
                <a:spcPct val="80000"/>
              </a:lnSpc>
              <a:defRPr/>
            </a:pPr>
            <a:r>
              <a:rPr lang="en-GB" sz="2000" dirty="0">
                <a:latin typeface="Arial" pitchFamily="34" charset="0"/>
                <a:ea typeface="ＭＳ Ｐゴシック" pitchFamily="34" charset="-128"/>
                <a:cs typeface="Arial" pitchFamily="34" charset="0"/>
              </a:rPr>
              <a:t>WHY are we including or excluding certain information (on gender related issues, women’s rights, etc.) </a:t>
            </a:r>
          </a:p>
          <a:p>
            <a:pPr>
              <a:lnSpc>
                <a:spcPct val="80000"/>
              </a:lnSpc>
              <a:defRPr/>
            </a:pPr>
            <a:endParaRPr lang="en-GB" sz="2000" dirty="0">
              <a:latin typeface="Arial" pitchFamily="34" charset="0"/>
              <a:ea typeface="ＭＳ Ｐゴシック" pitchFamily="34" charset="-128"/>
              <a:cs typeface="Arial" pitchFamily="34" charset="0"/>
            </a:endParaRPr>
          </a:p>
          <a:p>
            <a:pPr>
              <a:lnSpc>
                <a:spcPct val="80000"/>
              </a:lnSpc>
              <a:defRPr/>
            </a:pPr>
            <a:r>
              <a:rPr lang="en-GB" sz="2000" dirty="0">
                <a:latin typeface="Arial" pitchFamily="34" charset="0"/>
                <a:ea typeface="ＭＳ Ｐゴシック" pitchFamily="34" charset="-128"/>
                <a:cs typeface="Arial" pitchFamily="34" charset="0"/>
              </a:rPr>
              <a:t>HOW? is the report written (from a man/women’s perspective, using gender-sensitive language)</a:t>
            </a:r>
          </a:p>
          <a:p>
            <a:pPr>
              <a:lnSpc>
                <a:spcPct val="80000"/>
              </a:lnSpc>
              <a:defRPr/>
            </a:pPr>
            <a:endParaRPr lang="en-GB" dirty="0">
              <a:latin typeface="Arial" pitchFamily="34" charset="0"/>
              <a:ea typeface="ＭＳ Ｐゴシック" pitchFamily="34" charset="-128"/>
              <a:cs typeface="Arial" pitchFamily="34" charset="0"/>
            </a:endParaRPr>
          </a:p>
          <a:p>
            <a:endParaRPr lang="en-GB" dirty="0"/>
          </a:p>
        </p:txBody>
      </p:sp>
    </p:spTree>
    <p:extLst>
      <p:ext uri="{BB962C8B-B14F-4D97-AF65-F5344CB8AC3E}">
        <p14:creationId xmlns:p14="http://schemas.microsoft.com/office/powerpoint/2010/main" val="42126226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Module 3 - integration</a:t>
            </a:r>
            <a:endParaRPr lang="en-GB" dirty="0"/>
          </a:p>
        </p:txBody>
      </p:sp>
      <p:sp>
        <p:nvSpPr>
          <p:cNvPr id="3" name="Content Placeholder 2"/>
          <p:cNvSpPr>
            <a:spLocks noGrp="1"/>
          </p:cNvSpPr>
          <p:nvPr>
            <p:ph idx="1"/>
          </p:nvPr>
        </p:nvSpPr>
        <p:spPr/>
        <p:txBody>
          <a:bodyPr>
            <a:normAutofit fontScale="55000" lnSpcReduction="20000"/>
          </a:bodyPr>
          <a:lstStyle/>
          <a:p>
            <a:pPr marL="0" indent="0">
              <a:lnSpc>
                <a:spcPct val="80000"/>
              </a:lnSpc>
              <a:buNone/>
              <a:defRPr/>
            </a:pPr>
            <a:r>
              <a:rPr lang="en-GB" sz="3600" dirty="0">
                <a:latin typeface="Arial" charset="0"/>
                <a:ea typeface="ＭＳ Ｐゴシック" pitchFamily="34" charset="-128"/>
                <a:cs typeface="Arial" charset="0"/>
              </a:rPr>
              <a:t>Step </a:t>
            </a:r>
            <a:r>
              <a:rPr lang="en-GB" sz="3600" dirty="0" smtClean="0">
                <a:latin typeface="Arial" charset="0"/>
                <a:ea typeface="ＭＳ Ｐゴシック" pitchFamily="34" charset="-128"/>
                <a:cs typeface="Arial" charset="0"/>
              </a:rPr>
              <a:t>3: </a:t>
            </a:r>
            <a:r>
              <a:rPr lang="en-GB" sz="3600" dirty="0">
                <a:latin typeface="Arial" charset="0"/>
                <a:ea typeface="ＭＳ Ｐゴシック" pitchFamily="34" charset="-128"/>
                <a:cs typeface="Arial" charset="0"/>
              </a:rPr>
              <a:t>Reporting </a:t>
            </a:r>
            <a:r>
              <a:rPr lang="en-GB" sz="3600" dirty="0" smtClean="0">
                <a:latin typeface="Arial" charset="0"/>
                <a:ea typeface="ＭＳ Ｐゴシック" pitchFamily="34" charset="-128"/>
                <a:cs typeface="Arial" charset="0"/>
              </a:rPr>
              <a:t>– </a:t>
            </a:r>
            <a:r>
              <a:rPr lang="en-GB" sz="3600" dirty="0">
                <a:latin typeface="Arial" charset="0"/>
                <a:ea typeface="ＭＳ Ｐゴシック" pitchFamily="34" charset="-128"/>
                <a:cs typeface="Arial" charset="0"/>
              </a:rPr>
              <a:t>gender sensitive </a:t>
            </a:r>
            <a:r>
              <a:rPr lang="en-GB" sz="3600" dirty="0" smtClean="0">
                <a:latin typeface="Arial" charset="0"/>
                <a:ea typeface="ＭＳ Ｐゴシック" pitchFamily="34" charset="-128"/>
                <a:cs typeface="Arial" charset="0"/>
              </a:rPr>
              <a:t>reporting</a:t>
            </a:r>
            <a:r>
              <a:rPr lang="en-GB" sz="2600" dirty="0" smtClean="0">
                <a:latin typeface="Arial" charset="0"/>
                <a:ea typeface="ＭＳ Ｐゴシック" pitchFamily="34" charset="-128"/>
                <a:cs typeface="Arial" charset="0"/>
              </a:rPr>
              <a:t/>
            </a:r>
            <a:br>
              <a:rPr lang="en-GB" sz="2600" dirty="0" smtClean="0">
                <a:latin typeface="Arial" charset="0"/>
                <a:ea typeface="ＭＳ Ｐゴシック" pitchFamily="34" charset="-128"/>
                <a:cs typeface="Arial" charset="0"/>
              </a:rPr>
            </a:br>
            <a:r>
              <a:rPr lang="en-GB" sz="2600" dirty="0" smtClean="0">
                <a:latin typeface="Arial" charset="0"/>
                <a:ea typeface="ＭＳ Ｐゴシック" pitchFamily="34" charset="-128"/>
                <a:cs typeface="Arial" charset="0"/>
              </a:rPr>
              <a:t/>
            </a:r>
            <a:br>
              <a:rPr lang="en-GB" sz="2600" dirty="0" smtClean="0">
                <a:latin typeface="Arial" charset="0"/>
                <a:ea typeface="ＭＳ Ｐゴシック" pitchFamily="34" charset="-128"/>
                <a:cs typeface="Arial" charset="0"/>
              </a:rPr>
            </a:br>
            <a:r>
              <a:rPr lang="en-GB" sz="2600" dirty="0" smtClean="0">
                <a:latin typeface="Arial" charset="0"/>
                <a:ea typeface="ＭＳ Ｐゴシック" pitchFamily="34" charset="-128"/>
                <a:cs typeface="Arial" charset="0"/>
              </a:rPr>
              <a:t>LANGUAGE</a:t>
            </a:r>
            <a:endParaRPr lang="en-GB" sz="2600" dirty="0" smtClean="0">
              <a:latin typeface="Arial" pitchFamily="34" charset="0"/>
              <a:ea typeface="ＭＳ Ｐゴシック" pitchFamily="34" charset="-128"/>
              <a:cs typeface="Arial" pitchFamily="34" charset="0"/>
            </a:endParaRPr>
          </a:p>
          <a:p>
            <a:pPr>
              <a:defRPr/>
            </a:pPr>
            <a:r>
              <a:rPr lang="en-GB" sz="2600" dirty="0">
                <a:latin typeface="Arial" pitchFamily="34" charset="0"/>
                <a:ea typeface="ＭＳ Ｐゴシック" pitchFamily="34" charset="-128"/>
                <a:cs typeface="Arial" pitchFamily="34" charset="0"/>
              </a:rPr>
              <a:t>Avoid using “man” as a generic noun</a:t>
            </a:r>
          </a:p>
          <a:p>
            <a:pPr>
              <a:buFont typeface="Wingdings" pitchFamily="2" charset="2"/>
              <a:buNone/>
              <a:defRPr/>
            </a:pPr>
            <a:r>
              <a:rPr lang="en-GB" sz="2600" dirty="0">
                <a:latin typeface="Arial" pitchFamily="34" charset="0"/>
                <a:ea typeface="ＭＳ Ｐゴシック" pitchFamily="34" charset="-128"/>
                <a:cs typeface="Arial" pitchFamily="34" charset="0"/>
              </a:rPr>
              <a:t>	</a:t>
            </a:r>
            <a:r>
              <a:rPr lang="en-GB" sz="2600" dirty="0" err="1">
                <a:latin typeface="Arial" pitchFamily="34" charset="0"/>
                <a:ea typeface="ＭＳ Ｐゴシック" pitchFamily="34" charset="-128"/>
                <a:cs typeface="Arial" pitchFamily="34" charset="0"/>
              </a:rPr>
              <a:t>Eg</a:t>
            </a:r>
            <a:r>
              <a:rPr lang="en-GB" sz="2600" dirty="0">
                <a:latin typeface="Arial" pitchFamily="34" charset="0"/>
                <a:ea typeface="ＭＳ Ｐゴシック" pitchFamily="34" charset="-128"/>
                <a:cs typeface="Arial" pitchFamily="34" charset="0"/>
              </a:rPr>
              <a:t>. man, mankind -&gt; people, humanity, human beings</a:t>
            </a:r>
          </a:p>
          <a:p>
            <a:pPr>
              <a:defRPr/>
            </a:pPr>
            <a:r>
              <a:rPr lang="en-GB" sz="2600" dirty="0">
                <a:latin typeface="Arial" pitchFamily="34" charset="0"/>
                <a:ea typeface="ＭＳ Ｐゴシック" pitchFamily="34" charset="-128"/>
                <a:cs typeface="Arial" pitchFamily="34" charset="0"/>
              </a:rPr>
              <a:t>Avoid associating men and women with certain professions</a:t>
            </a:r>
          </a:p>
          <a:p>
            <a:pPr marL="365125" lvl="1" indent="0">
              <a:lnSpc>
                <a:spcPct val="90000"/>
              </a:lnSpc>
              <a:buFont typeface="Wingdings" pitchFamily="2" charset="2"/>
              <a:buNone/>
              <a:defRPr/>
            </a:pPr>
            <a:r>
              <a:rPr lang="en-GB" sz="2600" dirty="0" err="1">
                <a:latin typeface="Arial" pitchFamily="34" charset="0"/>
                <a:ea typeface="ＭＳ Ｐゴシック" pitchFamily="34" charset="-128"/>
                <a:cs typeface="Arial" pitchFamily="34" charset="0"/>
              </a:rPr>
              <a:t>Eg</a:t>
            </a:r>
            <a:r>
              <a:rPr lang="en-GB" sz="2600" dirty="0">
                <a:latin typeface="Arial" pitchFamily="34" charset="0"/>
                <a:ea typeface="ＭＳ Ｐゴシック" pitchFamily="34" charset="-128"/>
                <a:cs typeface="Arial" pitchFamily="34" charset="0"/>
              </a:rPr>
              <a:t>. Housewife	-&gt;  Homemaker;      Policeman - &gt;    Police officer</a:t>
            </a:r>
            <a:br>
              <a:rPr lang="en-GB" sz="2600" dirty="0">
                <a:latin typeface="Arial" pitchFamily="34" charset="0"/>
                <a:ea typeface="ＭＳ Ｐゴシック" pitchFamily="34" charset="-128"/>
                <a:cs typeface="Arial" pitchFamily="34" charset="0"/>
              </a:rPr>
            </a:br>
            <a:r>
              <a:rPr lang="en-GB" sz="2600" dirty="0">
                <a:latin typeface="Arial" pitchFamily="34" charset="0"/>
                <a:ea typeface="ＭＳ Ｐゴシック" pitchFamily="34" charset="-128"/>
                <a:cs typeface="Arial" pitchFamily="34" charset="0"/>
              </a:rPr>
              <a:t>       </a:t>
            </a:r>
          </a:p>
          <a:p>
            <a:pPr>
              <a:lnSpc>
                <a:spcPct val="80000"/>
              </a:lnSpc>
              <a:defRPr/>
            </a:pPr>
            <a:r>
              <a:rPr lang="en-GB" sz="2600" dirty="0">
                <a:latin typeface="Arial" pitchFamily="34" charset="0"/>
                <a:ea typeface="ＭＳ Ｐゴシック" pitchFamily="34" charset="-128"/>
                <a:cs typeface="Arial" pitchFamily="34" charset="0"/>
              </a:rPr>
              <a:t>Avoid gender stereotyping, avoid seeing women as possessions</a:t>
            </a:r>
          </a:p>
          <a:p>
            <a:pPr marL="365125" lvl="1" indent="0">
              <a:lnSpc>
                <a:spcPct val="80000"/>
              </a:lnSpc>
              <a:buFont typeface="Wingdings" pitchFamily="2" charset="2"/>
              <a:buNone/>
              <a:defRPr/>
            </a:pPr>
            <a:r>
              <a:rPr lang="en-GB" sz="2600" dirty="0" err="1">
                <a:latin typeface="Arial" pitchFamily="34" charset="0"/>
                <a:ea typeface="ＭＳ Ｐゴシック" pitchFamily="34" charset="-128"/>
                <a:cs typeface="Arial" pitchFamily="34" charset="0"/>
              </a:rPr>
              <a:t>Eg</a:t>
            </a:r>
            <a:r>
              <a:rPr lang="en-GB" sz="2600" dirty="0">
                <a:latin typeface="Arial" pitchFamily="34" charset="0"/>
                <a:ea typeface="ＭＳ Ｐゴシック" pitchFamily="34" charset="-128"/>
                <a:cs typeface="Arial" pitchFamily="34" charset="0"/>
              </a:rPr>
              <a:t>. Conference delegates and their </a:t>
            </a:r>
            <a:r>
              <a:rPr lang="en-GB" sz="2600" u="sng" dirty="0">
                <a:latin typeface="Arial" pitchFamily="34" charset="0"/>
                <a:ea typeface="ＭＳ Ｐゴシック" pitchFamily="34" charset="-128"/>
                <a:cs typeface="Arial" pitchFamily="34" charset="0"/>
              </a:rPr>
              <a:t>wives</a:t>
            </a:r>
            <a:r>
              <a:rPr lang="en-GB" sz="2600" dirty="0">
                <a:latin typeface="Arial" pitchFamily="34" charset="0"/>
                <a:ea typeface="ＭＳ Ｐゴシック" pitchFamily="34" charset="-128"/>
                <a:cs typeface="Arial" pitchFamily="34" charset="0"/>
              </a:rPr>
              <a:t> -&gt; Conference delegates </a:t>
            </a:r>
          </a:p>
          <a:p>
            <a:pPr marL="365125" lvl="1" indent="0">
              <a:lnSpc>
                <a:spcPct val="80000"/>
              </a:lnSpc>
              <a:buFont typeface="Wingdings" pitchFamily="2" charset="2"/>
              <a:buNone/>
              <a:defRPr/>
            </a:pPr>
            <a:r>
              <a:rPr lang="en-GB" sz="2600" dirty="0">
                <a:latin typeface="Arial" pitchFamily="34" charset="0"/>
                <a:ea typeface="ＭＳ Ｐゴシック" pitchFamily="34" charset="-128"/>
                <a:cs typeface="Arial" pitchFamily="34" charset="0"/>
              </a:rPr>
              <a:t>       and their </a:t>
            </a:r>
            <a:r>
              <a:rPr lang="en-GB" sz="2600" u="sng" dirty="0">
                <a:latin typeface="Arial" pitchFamily="34" charset="0"/>
                <a:ea typeface="ＭＳ Ｐゴシック" pitchFamily="34" charset="-128"/>
                <a:cs typeface="Arial" pitchFamily="34" charset="0"/>
              </a:rPr>
              <a:t>spouses</a:t>
            </a:r>
          </a:p>
          <a:p>
            <a:pPr>
              <a:defRPr/>
            </a:pPr>
            <a:r>
              <a:rPr lang="en-GB" sz="2600" dirty="0">
                <a:latin typeface="Arial" pitchFamily="34" charset="0"/>
                <a:ea typeface="ＭＳ Ｐゴシック" pitchFamily="34" charset="-128"/>
                <a:cs typeface="Arial" pitchFamily="34" charset="0"/>
              </a:rPr>
              <a:t>Avoid the “woman and children” categorization as “vulnerable”</a:t>
            </a:r>
          </a:p>
          <a:p>
            <a:pPr marL="0" indent="0">
              <a:buFont typeface="Wingdings" pitchFamily="2" charset="2"/>
              <a:buNone/>
              <a:defRPr/>
            </a:pPr>
            <a:r>
              <a:rPr lang="en-GB" sz="2600" dirty="0">
                <a:latin typeface="Arial" pitchFamily="34" charset="0"/>
                <a:ea typeface="ＭＳ Ｐゴシック" pitchFamily="34" charset="-128"/>
                <a:cs typeface="Arial" pitchFamily="34" charset="0"/>
              </a:rPr>
              <a:t>      </a:t>
            </a:r>
            <a:r>
              <a:rPr lang="en-GB" sz="2600" dirty="0" smtClean="0">
                <a:latin typeface="Arial" pitchFamily="34" charset="0"/>
                <a:ea typeface="ＭＳ Ｐゴシック" pitchFamily="34" charset="-128"/>
                <a:cs typeface="Arial" pitchFamily="34" charset="0"/>
              </a:rPr>
              <a:t>they constitute over 50</a:t>
            </a:r>
            <a:r>
              <a:rPr lang="en-GB" sz="2600" dirty="0">
                <a:latin typeface="Arial" pitchFamily="34" charset="0"/>
                <a:ea typeface="ＭＳ Ｐゴシック" pitchFamily="34" charset="-128"/>
                <a:cs typeface="Arial" pitchFamily="34" charset="0"/>
              </a:rPr>
              <a:t>% of </a:t>
            </a:r>
            <a:r>
              <a:rPr lang="en-GB" sz="2600" dirty="0" smtClean="0">
                <a:latin typeface="Arial" pitchFamily="34" charset="0"/>
                <a:ea typeface="ＭＳ Ｐゴシック" pitchFamily="34" charset="-128"/>
                <a:cs typeface="Arial" pitchFamily="34" charset="0"/>
              </a:rPr>
              <a:t>population</a:t>
            </a:r>
            <a:br>
              <a:rPr lang="en-GB" sz="2600" dirty="0" smtClean="0">
                <a:latin typeface="Arial" pitchFamily="34" charset="0"/>
                <a:ea typeface="ＭＳ Ｐゴシック" pitchFamily="34" charset="-128"/>
                <a:cs typeface="Arial" pitchFamily="34" charset="0"/>
              </a:rPr>
            </a:br>
            <a:endParaRPr lang="en-GB" sz="2600" dirty="0" smtClean="0">
              <a:latin typeface="Arial" pitchFamily="34" charset="0"/>
              <a:ea typeface="ＭＳ Ｐゴシック" pitchFamily="34" charset="-128"/>
              <a:cs typeface="Arial" pitchFamily="34" charset="0"/>
            </a:endParaRPr>
          </a:p>
          <a:p>
            <a:pPr marL="0" indent="0">
              <a:buFont typeface="Wingdings" pitchFamily="2" charset="2"/>
              <a:buNone/>
              <a:defRPr/>
            </a:pPr>
            <a:r>
              <a:rPr lang="en-GB" sz="2600" dirty="0" smtClean="0">
                <a:latin typeface="Arial" pitchFamily="34" charset="0"/>
                <a:ea typeface="ＭＳ Ｐゴシック" pitchFamily="34" charset="-128"/>
                <a:cs typeface="Arial" pitchFamily="34" charset="0"/>
              </a:rPr>
              <a:t>IMAGES</a:t>
            </a:r>
          </a:p>
          <a:p>
            <a:pPr>
              <a:defRPr/>
            </a:pPr>
            <a:r>
              <a:rPr lang="en-US" sz="2600" dirty="0">
                <a:latin typeface="Arial" pitchFamily="34" charset="0"/>
                <a:ea typeface="ＭＳ Ｐゴシック" pitchFamily="34" charset="-128"/>
                <a:cs typeface="Arial" pitchFamily="34" charset="0"/>
              </a:rPr>
              <a:t>If the issue concerns both men and women, </a:t>
            </a:r>
          </a:p>
          <a:p>
            <a:pPr marL="0" indent="0">
              <a:buFont typeface="Wingdings" pitchFamily="2" charset="2"/>
              <a:buNone/>
              <a:defRPr/>
            </a:pPr>
            <a:r>
              <a:rPr lang="en-US" sz="2600" dirty="0">
                <a:latin typeface="Arial" pitchFamily="34" charset="0"/>
                <a:ea typeface="ＭＳ Ｐゴシック" pitchFamily="34" charset="-128"/>
                <a:cs typeface="Arial" pitchFamily="34" charset="0"/>
              </a:rPr>
              <a:t>	make sure both are present on the picture</a:t>
            </a:r>
          </a:p>
          <a:p>
            <a:pPr>
              <a:defRPr/>
            </a:pPr>
            <a:r>
              <a:rPr lang="en-US" sz="2600" dirty="0">
                <a:latin typeface="Arial" pitchFamily="34" charset="0"/>
                <a:ea typeface="ＭＳ Ｐゴシック" pitchFamily="34" charset="-128"/>
                <a:cs typeface="Arial" pitchFamily="34" charset="0"/>
              </a:rPr>
              <a:t>Avoid images emphasizing stereotypes (</a:t>
            </a:r>
            <a:r>
              <a:rPr lang="en-US" sz="2600" dirty="0" err="1">
                <a:latin typeface="Arial" pitchFamily="34" charset="0"/>
                <a:ea typeface="ＭＳ Ｐゴシック" pitchFamily="34" charset="-128"/>
                <a:cs typeface="Arial" pitchFamily="34" charset="0"/>
              </a:rPr>
              <a:t>eg</a:t>
            </a:r>
            <a:r>
              <a:rPr lang="en-US" sz="2600" dirty="0">
                <a:latin typeface="Arial" pitchFamily="34" charset="0"/>
                <a:ea typeface="ＭＳ Ｐゴシック" pitchFamily="34" charset="-128"/>
                <a:cs typeface="Arial" pitchFamily="34" charset="0"/>
              </a:rPr>
              <a:t>. male trainer/female audience)</a:t>
            </a:r>
          </a:p>
          <a:p>
            <a:pPr>
              <a:defRPr/>
            </a:pPr>
            <a:r>
              <a:rPr lang="en-US" sz="2600" dirty="0">
                <a:latin typeface="Arial" pitchFamily="34" charset="0"/>
                <a:ea typeface="ＭＳ Ｐゴシック" pitchFamily="34" charset="-128"/>
                <a:cs typeface="Arial" pitchFamily="34" charset="0"/>
              </a:rPr>
              <a:t>Avoid constantly portraying women as vulnerable or victims (domestic violence, poor, etc.)</a:t>
            </a:r>
          </a:p>
          <a:p>
            <a:pPr>
              <a:defRPr/>
            </a:pPr>
            <a:r>
              <a:rPr lang="en-US" sz="2600" dirty="0">
                <a:latin typeface="Arial" pitchFamily="34" charset="0"/>
                <a:ea typeface="ＭＳ Ｐゴシック" pitchFamily="34" charset="-128"/>
                <a:cs typeface="Arial" pitchFamily="34" charset="0"/>
              </a:rPr>
              <a:t>Look for empowering images for women (political participation, economic success, etc.)</a:t>
            </a:r>
          </a:p>
          <a:p>
            <a:pPr marL="0" indent="0">
              <a:buFont typeface="Wingdings" pitchFamily="2" charset="2"/>
              <a:buNone/>
              <a:defRPr/>
            </a:pPr>
            <a:endParaRPr lang="en-GB" sz="2000" dirty="0">
              <a:solidFill>
                <a:srgbClr val="C00000"/>
              </a:solidFill>
              <a:latin typeface="Arial" pitchFamily="34" charset="0"/>
              <a:ea typeface="ＭＳ Ｐゴシック" pitchFamily="34" charset="-128"/>
              <a:cs typeface="Arial" pitchFamily="34" charset="0"/>
            </a:endParaRPr>
          </a:p>
          <a:p>
            <a:pPr>
              <a:lnSpc>
                <a:spcPct val="80000"/>
              </a:lnSpc>
              <a:defRPr/>
            </a:pPr>
            <a:endParaRPr lang="en-GB" dirty="0">
              <a:latin typeface="Arial" pitchFamily="34" charset="0"/>
              <a:ea typeface="ＭＳ Ｐゴシック" pitchFamily="34" charset="-128"/>
              <a:cs typeface="Arial" pitchFamily="34" charset="0"/>
            </a:endParaRPr>
          </a:p>
          <a:p>
            <a:endParaRPr lang="en-GB" dirty="0"/>
          </a:p>
        </p:txBody>
      </p:sp>
    </p:spTree>
    <p:extLst>
      <p:ext uri="{BB962C8B-B14F-4D97-AF65-F5344CB8AC3E}">
        <p14:creationId xmlns:p14="http://schemas.microsoft.com/office/powerpoint/2010/main" val="41605988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normAutofit/>
          </a:bodyPr>
          <a:lstStyle/>
          <a:p>
            <a:r>
              <a:rPr lang="en-GB" dirty="0"/>
              <a:t>Module 3 - Integration</a:t>
            </a:r>
            <a:endParaRPr lang="en-GB" dirty="0" smtClean="0">
              <a:latin typeface="Arial" charset="0"/>
              <a:ea typeface="ＭＳ Ｐゴシック" pitchFamily="34" charset="-128"/>
              <a:cs typeface="Arial" charset="0"/>
            </a:endParaRPr>
          </a:p>
        </p:txBody>
      </p:sp>
      <p:sp>
        <p:nvSpPr>
          <p:cNvPr id="3" name="Content Placeholder 2"/>
          <p:cNvSpPr>
            <a:spLocks noGrp="1"/>
          </p:cNvSpPr>
          <p:nvPr>
            <p:ph idx="1"/>
          </p:nvPr>
        </p:nvSpPr>
        <p:spPr>
          <a:xfrm>
            <a:off x="739775" y="1266825"/>
            <a:ext cx="7567613" cy="4478338"/>
          </a:xfrm>
        </p:spPr>
        <p:txBody>
          <a:bodyPr>
            <a:normAutofit/>
          </a:bodyPr>
          <a:lstStyle/>
          <a:p>
            <a:pPr marL="0" indent="0">
              <a:buFont typeface="Wingdings" pitchFamily="2" charset="2"/>
              <a:buNone/>
              <a:defRPr/>
            </a:pPr>
            <a:r>
              <a:rPr lang="en-GB" sz="1600" dirty="0">
                <a:latin typeface="Arial" charset="0"/>
                <a:ea typeface="ＭＳ Ｐゴシック" pitchFamily="34" charset="-128"/>
                <a:cs typeface="Arial" charset="0"/>
              </a:rPr>
              <a:t>Step </a:t>
            </a:r>
            <a:r>
              <a:rPr lang="en-GB" sz="1600" dirty="0" smtClean="0">
                <a:latin typeface="Arial" charset="0"/>
                <a:ea typeface="ＭＳ Ｐゴシック" pitchFamily="34" charset="-128"/>
                <a:cs typeface="Arial" charset="0"/>
              </a:rPr>
              <a:t>4: </a:t>
            </a:r>
            <a:r>
              <a:rPr lang="en-GB" sz="1600" dirty="0">
                <a:latin typeface="Arial" charset="0"/>
                <a:ea typeface="ＭＳ Ｐゴシック" pitchFamily="34" charset="-128"/>
                <a:cs typeface="Arial" charset="0"/>
              </a:rPr>
              <a:t>Corrective actions and strategic planning – types of </a:t>
            </a:r>
            <a:r>
              <a:rPr lang="en-GB" sz="1600" dirty="0" smtClean="0">
                <a:latin typeface="Arial" charset="0"/>
                <a:ea typeface="ＭＳ Ｐゴシック" pitchFamily="34" charset="-128"/>
                <a:cs typeface="Arial" charset="0"/>
              </a:rPr>
              <a:t>interventions</a:t>
            </a:r>
          </a:p>
          <a:p>
            <a:pPr marL="0" indent="0">
              <a:buFont typeface="Wingdings" pitchFamily="2" charset="2"/>
              <a:buNone/>
              <a:defRPr/>
            </a:pPr>
            <a:endParaRPr lang="en-GB" sz="1600" dirty="0" smtClean="0">
              <a:solidFill>
                <a:srgbClr val="C00000"/>
              </a:solidFill>
            </a:endParaRPr>
          </a:p>
        </p:txBody>
      </p:sp>
      <p:sp>
        <p:nvSpPr>
          <p:cNvPr id="5" name="Rectangle 4"/>
          <p:cNvSpPr/>
          <p:nvPr/>
        </p:nvSpPr>
        <p:spPr>
          <a:xfrm>
            <a:off x="960436" y="2292350"/>
            <a:ext cx="2806700" cy="1468438"/>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dirty="0"/>
              <a:t>Gender-specific violations</a:t>
            </a:r>
            <a:br>
              <a:rPr lang="en-GB" dirty="0"/>
            </a:br>
            <a:r>
              <a:rPr lang="en-GB" dirty="0"/>
              <a:t>(e.g. honour killings)</a:t>
            </a:r>
          </a:p>
        </p:txBody>
      </p:sp>
      <p:sp>
        <p:nvSpPr>
          <p:cNvPr id="6" name="Rectangle 5"/>
          <p:cNvSpPr/>
          <p:nvPr/>
        </p:nvSpPr>
        <p:spPr>
          <a:xfrm>
            <a:off x="960436" y="4494213"/>
            <a:ext cx="2806700" cy="1482725"/>
          </a:xfrm>
          <a:prstGeom prst="rect">
            <a:avLst/>
          </a:prstGeom>
          <a:solidFill>
            <a:srgbClr val="92D05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dirty="0"/>
              <a:t>Violations with differentiated impact on women and men</a:t>
            </a:r>
          </a:p>
          <a:p>
            <a:pPr algn="ctr">
              <a:defRPr/>
            </a:pPr>
            <a:r>
              <a:rPr lang="en-GB" dirty="0"/>
              <a:t>(e.g. arbitrary detention)</a:t>
            </a:r>
          </a:p>
        </p:txBody>
      </p:sp>
      <p:sp>
        <p:nvSpPr>
          <p:cNvPr id="7" name="Oval 6"/>
          <p:cNvSpPr/>
          <p:nvPr/>
        </p:nvSpPr>
        <p:spPr>
          <a:xfrm>
            <a:off x="5654673" y="2254250"/>
            <a:ext cx="3141663" cy="1544638"/>
          </a:xfrm>
          <a:prstGeom prst="ellipse">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dirty="0"/>
              <a:t>Gender-specific interventions</a:t>
            </a:r>
          </a:p>
        </p:txBody>
      </p:sp>
      <p:sp>
        <p:nvSpPr>
          <p:cNvPr id="8" name="Oval 7"/>
          <p:cNvSpPr/>
          <p:nvPr/>
        </p:nvSpPr>
        <p:spPr>
          <a:xfrm>
            <a:off x="5364163" y="4302125"/>
            <a:ext cx="3284537" cy="1674813"/>
          </a:xfrm>
          <a:prstGeom prst="ellipse">
            <a:avLst/>
          </a:prstGeom>
          <a:solidFill>
            <a:srgbClr val="92D05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dirty="0" smtClean="0"/>
              <a:t>Gend</a:t>
            </a:r>
            <a:r>
              <a:rPr lang="en-GB" dirty="0" smtClean="0">
                <a:solidFill>
                  <a:schemeClr val="bg1"/>
                </a:solidFill>
              </a:rPr>
              <a:t>er-sensitive</a:t>
            </a:r>
            <a:r>
              <a:rPr lang="en-GB" dirty="0" smtClean="0">
                <a:solidFill>
                  <a:srgbClr val="C00000"/>
                </a:solidFill>
              </a:rPr>
              <a:t> </a:t>
            </a:r>
            <a:r>
              <a:rPr lang="en-GB" dirty="0" smtClean="0"/>
              <a:t>interventions</a:t>
            </a:r>
            <a:endParaRPr lang="en-GB" dirty="0"/>
          </a:p>
        </p:txBody>
      </p:sp>
      <p:sp>
        <p:nvSpPr>
          <p:cNvPr id="9" name="Right Arrow 8"/>
          <p:cNvSpPr/>
          <p:nvPr/>
        </p:nvSpPr>
        <p:spPr>
          <a:xfrm>
            <a:off x="4133848" y="2871788"/>
            <a:ext cx="1236663" cy="290512"/>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0" name="Right Arrow 9"/>
          <p:cNvSpPr/>
          <p:nvPr/>
        </p:nvSpPr>
        <p:spPr>
          <a:xfrm>
            <a:off x="4024311" y="5003800"/>
            <a:ext cx="1236663" cy="231775"/>
          </a:xfrm>
          <a:prstGeom prst="rightArrow">
            <a:avLst/>
          </a:prstGeom>
          <a:solidFill>
            <a:srgbClr val="92D05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Tree>
    <p:extLst>
      <p:ext uri="{BB962C8B-B14F-4D97-AF65-F5344CB8AC3E}">
        <p14:creationId xmlns:p14="http://schemas.microsoft.com/office/powerpoint/2010/main" val="5470510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741363" y="274638"/>
            <a:ext cx="7566025" cy="820737"/>
          </a:xfrm>
        </p:spPr>
        <p:txBody>
          <a:bodyPr>
            <a:normAutofit/>
          </a:bodyPr>
          <a:lstStyle/>
          <a:p>
            <a:r>
              <a:rPr lang="en-GB" dirty="0" smtClean="0">
                <a:latin typeface="Arial" charset="0"/>
                <a:ea typeface="ＭＳ Ｐゴシック" pitchFamily="34" charset="-128"/>
                <a:cs typeface="Arial" charset="0"/>
              </a:rPr>
              <a:t>Module 3 - Integration</a:t>
            </a:r>
          </a:p>
        </p:txBody>
      </p:sp>
      <p:sp>
        <p:nvSpPr>
          <p:cNvPr id="9219" name="Content Placeholder 2"/>
          <p:cNvSpPr>
            <a:spLocks noGrp="1"/>
          </p:cNvSpPr>
          <p:nvPr>
            <p:ph idx="1"/>
          </p:nvPr>
        </p:nvSpPr>
        <p:spPr>
          <a:xfrm>
            <a:off x="741363" y="1331913"/>
            <a:ext cx="7566025" cy="4476750"/>
          </a:xfrm>
        </p:spPr>
        <p:txBody>
          <a:bodyPr>
            <a:normAutofit lnSpcReduction="10000"/>
          </a:bodyPr>
          <a:lstStyle/>
          <a:p>
            <a:pPr marL="0" indent="0">
              <a:buNone/>
            </a:pPr>
            <a:r>
              <a:rPr lang="en-GB" sz="2000" dirty="0" smtClean="0">
                <a:latin typeface="Arial" charset="0"/>
                <a:ea typeface="ＭＳ Ｐゴシック" pitchFamily="34" charset="-128"/>
                <a:cs typeface="Arial" charset="0"/>
              </a:rPr>
              <a:t>Integration </a:t>
            </a:r>
            <a:r>
              <a:rPr lang="en-GB" sz="2000" dirty="0">
                <a:latin typeface="Arial" charset="0"/>
                <a:ea typeface="ＭＳ Ｐゴシック" pitchFamily="34" charset="-128"/>
                <a:cs typeface="Arial" charset="0"/>
              </a:rPr>
              <a:t>gender in all activities</a:t>
            </a:r>
          </a:p>
          <a:p>
            <a:r>
              <a:rPr lang="en-GB" sz="2000" dirty="0" smtClean="0">
                <a:latin typeface="Arial" charset="0"/>
                <a:ea typeface="ＭＳ Ｐゴシック" pitchFamily="34" charset="-128"/>
                <a:cs typeface="Arial" charset="0"/>
              </a:rPr>
              <a:t>Events, training, workshops</a:t>
            </a:r>
          </a:p>
          <a:p>
            <a:pPr lvl="1">
              <a:buFont typeface="Arial" charset="0"/>
              <a:buChar char="•"/>
            </a:pPr>
            <a:r>
              <a:rPr lang="en-GB" sz="1600" dirty="0" smtClean="0">
                <a:latin typeface="Arial" charset="0"/>
                <a:ea typeface="ＭＳ Ｐゴシック" pitchFamily="34" charset="-128"/>
                <a:cs typeface="Arial" charset="0"/>
              </a:rPr>
              <a:t>Gender balance in participants, speakers</a:t>
            </a:r>
          </a:p>
          <a:p>
            <a:pPr lvl="1">
              <a:buFont typeface="Arial" charset="0"/>
              <a:buChar char="•"/>
            </a:pPr>
            <a:r>
              <a:rPr lang="en-GB" sz="1600" dirty="0" smtClean="0">
                <a:latin typeface="Arial" charset="0"/>
                <a:ea typeface="ＭＳ Ｐゴシック" pitchFamily="34" charset="-128"/>
                <a:cs typeface="Arial" charset="0"/>
              </a:rPr>
              <a:t>Gender-sensitive environment (venue, timeframe)</a:t>
            </a:r>
          </a:p>
          <a:p>
            <a:pPr lvl="1">
              <a:buFont typeface="Arial" charset="0"/>
              <a:buChar char="•"/>
            </a:pPr>
            <a:r>
              <a:rPr lang="en-GB" sz="1600" dirty="0" smtClean="0">
                <a:latin typeface="Arial" charset="0"/>
                <a:ea typeface="ＭＳ Ｐゴシック" pitchFamily="34" charset="-128"/>
                <a:cs typeface="Arial" charset="0"/>
              </a:rPr>
              <a:t>Gender-sensitive content and method (allowing the participation of both women and men)</a:t>
            </a:r>
          </a:p>
          <a:p>
            <a:r>
              <a:rPr lang="en-GB" sz="2000" dirty="0" smtClean="0">
                <a:latin typeface="Arial" charset="0"/>
                <a:ea typeface="ＭＳ Ｐゴシック" pitchFamily="34" charset="-128"/>
                <a:cs typeface="Arial" charset="0"/>
              </a:rPr>
              <a:t>Study, investigations </a:t>
            </a:r>
          </a:p>
          <a:p>
            <a:pPr lvl="1">
              <a:buFont typeface="Arial" charset="0"/>
              <a:buChar char="•"/>
            </a:pPr>
            <a:r>
              <a:rPr lang="en-GB" sz="1600" dirty="0" smtClean="0">
                <a:latin typeface="Arial" charset="0"/>
                <a:ea typeface="ＭＳ Ｐゴシック" pitchFamily="34" charset="-128"/>
                <a:cs typeface="Arial" charset="0"/>
              </a:rPr>
              <a:t>Gender analysis</a:t>
            </a:r>
          </a:p>
          <a:p>
            <a:pPr lvl="1">
              <a:buFont typeface="Arial" charset="0"/>
              <a:buChar char="•"/>
            </a:pPr>
            <a:r>
              <a:rPr lang="en-GB" sz="1600" dirty="0" smtClean="0">
                <a:latin typeface="Arial" charset="0"/>
                <a:ea typeface="ＭＳ Ｐゴシック" pitchFamily="34" charset="-128"/>
                <a:cs typeface="Arial" charset="0"/>
              </a:rPr>
              <a:t>Working with gender-sensitive partners</a:t>
            </a:r>
          </a:p>
          <a:p>
            <a:r>
              <a:rPr lang="en-GB" sz="2000" dirty="0" smtClean="0">
                <a:latin typeface="Arial" charset="0"/>
                <a:ea typeface="ＭＳ Ｐゴシック" pitchFamily="34" charset="-128"/>
                <a:cs typeface="Arial" charset="0"/>
              </a:rPr>
              <a:t>Awareness raising (campaign, reports, press statements…)</a:t>
            </a:r>
          </a:p>
          <a:p>
            <a:pPr lvl="1">
              <a:buFont typeface="Arial" charset="0"/>
              <a:buChar char="•"/>
            </a:pPr>
            <a:r>
              <a:rPr lang="en-GB" sz="1600" dirty="0" smtClean="0">
                <a:latin typeface="Arial" charset="0"/>
                <a:ea typeface="ＭＳ Ｐゴシック" pitchFamily="34" charset="-128"/>
                <a:cs typeface="Arial" charset="0"/>
              </a:rPr>
              <a:t>Gender equality message</a:t>
            </a:r>
          </a:p>
          <a:p>
            <a:pPr lvl="1">
              <a:buFont typeface="Arial" charset="0"/>
              <a:buChar char="•"/>
            </a:pPr>
            <a:r>
              <a:rPr lang="en-GB" sz="1600" dirty="0" smtClean="0">
                <a:latin typeface="Arial" charset="0"/>
                <a:ea typeface="ＭＳ Ｐゴシック" pitchFamily="34" charset="-128"/>
                <a:cs typeface="Arial" charset="0"/>
              </a:rPr>
              <a:t>Gender sensitive language and images</a:t>
            </a:r>
          </a:p>
          <a:p>
            <a:r>
              <a:rPr lang="en-GB" sz="2000" dirty="0" smtClean="0">
                <a:latin typeface="Arial" charset="0"/>
                <a:ea typeface="ＭＳ Ｐゴシック" pitchFamily="34" charset="-128"/>
                <a:cs typeface="Arial" charset="0"/>
              </a:rPr>
              <a:t>Interactions with partners (government, UNCT, civil society)</a:t>
            </a:r>
          </a:p>
          <a:p>
            <a:pPr lvl="1">
              <a:buFont typeface="Arial" charset="0"/>
              <a:buChar char="•"/>
            </a:pPr>
            <a:r>
              <a:rPr lang="en-GB" sz="1600" dirty="0" smtClean="0">
                <a:latin typeface="Arial" charset="0"/>
                <a:ea typeface="ＭＳ Ｐゴシック" pitchFamily="34" charset="-128"/>
                <a:cs typeface="Arial" charset="0"/>
              </a:rPr>
              <a:t>Sex of HRO in charge</a:t>
            </a:r>
          </a:p>
          <a:p>
            <a:pPr lvl="1">
              <a:buFont typeface="Arial" charset="0"/>
              <a:buChar char="•"/>
            </a:pPr>
            <a:r>
              <a:rPr lang="en-GB" sz="1600" dirty="0" smtClean="0">
                <a:latin typeface="Arial" charset="0"/>
                <a:ea typeface="ＭＳ Ｐゴシック" pitchFamily="34" charset="-128"/>
                <a:cs typeface="Arial" charset="0"/>
              </a:rPr>
              <a:t>Gender and human rights mainstreaming</a:t>
            </a:r>
          </a:p>
          <a:p>
            <a:pPr lvl="1">
              <a:buFont typeface="Arial" charset="0"/>
              <a:buChar char="•"/>
            </a:pPr>
            <a:endParaRPr lang="en-GB" dirty="0" smtClean="0">
              <a:latin typeface="Arial" charset="0"/>
              <a:ea typeface="ＭＳ Ｐゴシック" pitchFamily="34" charset="-128"/>
              <a:cs typeface="Arial" charset="0"/>
            </a:endParaRPr>
          </a:p>
        </p:txBody>
      </p:sp>
    </p:spTree>
    <p:extLst>
      <p:ext uri="{BB962C8B-B14F-4D97-AF65-F5344CB8AC3E}">
        <p14:creationId xmlns:p14="http://schemas.microsoft.com/office/powerpoint/2010/main" val="17942705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Overall objectives</a:t>
            </a:r>
            <a:endParaRPr lang="en-GB" dirty="0"/>
          </a:p>
        </p:txBody>
      </p:sp>
      <p:sp>
        <p:nvSpPr>
          <p:cNvPr id="3" name="Content Placeholder 2"/>
          <p:cNvSpPr>
            <a:spLocks noGrp="1"/>
          </p:cNvSpPr>
          <p:nvPr>
            <p:ph idx="1"/>
          </p:nvPr>
        </p:nvSpPr>
        <p:spPr/>
        <p:txBody>
          <a:bodyPr>
            <a:normAutofit/>
          </a:bodyPr>
          <a:lstStyle/>
          <a:p>
            <a:pPr marL="0" indent="0">
              <a:buNone/>
            </a:pPr>
            <a:r>
              <a:rPr lang="en-US" sz="2000" dirty="0"/>
              <a:t>OHCHR Gender Equality Strategic Plan (</a:t>
            </a:r>
            <a:r>
              <a:rPr lang="en-US" sz="2000" dirty="0" smtClean="0"/>
              <a:t>2012-13) </a:t>
            </a:r>
            <a:r>
              <a:rPr lang="en-US" sz="2000" dirty="0"/>
              <a:t>foresees the development on an on-line training module on gender integration for OHCHR staff by the end of 2013. The module </a:t>
            </a:r>
            <a:r>
              <a:rPr lang="en-US" sz="2000" dirty="0" smtClean="0"/>
              <a:t>complements </a:t>
            </a:r>
            <a:r>
              <a:rPr lang="en-US" sz="2000" dirty="0"/>
              <a:t>the UN basic on-line course on gender </a:t>
            </a:r>
            <a:r>
              <a:rPr lang="en-US" sz="2000" dirty="0" smtClean="0"/>
              <a:t>prepared </a:t>
            </a:r>
            <a:r>
              <a:rPr lang="en-US" sz="2000" dirty="0"/>
              <a:t>by UN </a:t>
            </a:r>
            <a:r>
              <a:rPr lang="en-US" sz="2000" dirty="0" smtClean="0"/>
              <a:t>Women, which includes </a:t>
            </a:r>
            <a:r>
              <a:rPr lang="en-US" sz="2000" dirty="0"/>
              <a:t>3 </a:t>
            </a:r>
            <a:r>
              <a:rPr lang="en-US" sz="2000" dirty="0" smtClean="0"/>
              <a:t>blocs: </a:t>
            </a:r>
            <a:r>
              <a:rPr lang="en-US" sz="2000" dirty="0"/>
              <a:t>(1) basic gender concepts; (2) historical overview of stereotypes and inequalities; (3) structural nature of discrimination and role of the UN. </a:t>
            </a:r>
          </a:p>
          <a:p>
            <a:pPr marL="0" indent="0">
              <a:buNone/>
            </a:pPr>
            <a:endParaRPr lang="en-US" sz="2000" dirty="0"/>
          </a:p>
          <a:p>
            <a:pPr marL="0" indent="0">
              <a:buNone/>
            </a:pPr>
            <a:r>
              <a:rPr lang="en-US" sz="2000" dirty="0" smtClean="0"/>
              <a:t>The OHCHR on-line module adopt </a:t>
            </a:r>
            <a:r>
              <a:rPr lang="en-US" sz="2000" dirty="0"/>
              <a:t>a rights-based approach to gender </a:t>
            </a:r>
            <a:r>
              <a:rPr lang="en-US" sz="2000" dirty="0" smtClean="0"/>
              <a:t>issues and  is tailored to OHCHR mandate and institutional functioning.</a:t>
            </a:r>
            <a:endParaRPr lang="en-US" sz="2000" dirty="0"/>
          </a:p>
          <a:p>
            <a:pPr marL="0" indent="0">
              <a:buNone/>
            </a:pPr>
            <a:r>
              <a:rPr lang="en-US" sz="2000" dirty="0" smtClean="0"/>
              <a:t>Its objective is to strengthen the Office staff knowledge and skills to integrate a gender perspective in their work, as managers, as human rights / programme officer or as general service staff.</a:t>
            </a:r>
          </a:p>
        </p:txBody>
      </p:sp>
    </p:spTree>
    <p:extLst>
      <p:ext uri="{BB962C8B-B14F-4D97-AF65-F5344CB8AC3E}">
        <p14:creationId xmlns:p14="http://schemas.microsoft.com/office/powerpoint/2010/main" val="34641865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ubik's-cub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60221" y="-772460"/>
            <a:ext cx="6847496" cy="7132808"/>
          </a:xfrm>
          <a:prstGeom prst="rect">
            <a:avLst/>
          </a:prstGeom>
        </p:spPr>
      </p:pic>
      <p:sp>
        <p:nvSpPr>
          <p:cNvPr id="3" name="Subtitle 2"/>
          <p:cNvSpPr>
            <a:spLocks noGrp="1"/>
          </p:cNvSpPr>
          <p:nvPr>
            <p:ph type="subTitle" idx="1"/>
          </p:nvPr>
        </p:nvSpPr>
        <p:spPr>
          <a:xfrm>
            <a:off x="148977" y="4969334"/>
            <a:ext cx="7518400" cy="1752600"/>
          </a:xfrm>
        </p:spPr>
        <p:txBody>
          <a:bodyPr>
            <a:noAutofit/>
          </a:bodyPr>
          <a:lstStyle/>
          <a:p>
            <a:pPr algn="l"/>
            <a:r>
              <a:rPr lang="en-US" sz="2800" b="1" dirty="0" smtClean="0"/>
              <a:t>Animated (basic field security)</a:t>
            </a:r>
          </a:p>
          <a:p>
            <a:pPr algn="l"/>
            <a:r>
              <a:rPr lang="en-US" sz="2800" b="1" dirty="0" smtClean="0"/>
              <a:t>Static – text (</a:t>
            </a:r>
            <a:r>
              <a:rPr lang="en-US" sz="2800" b="1" dirty="0" err="1" smtClean="0"/>
              <a:t>Geosa</a:t>
            </a:r>
            <a:r>
              <a:rPr lang="en-US" sz="2800" b="1" dirty="0" smtClean="0"/>
              <a:t>)</a:t>
            </a:r>
          </a:p>
          <a:p>
            <a:pPr algn="l"/>
            <a:r>
              <a:rPr lang="en-US" sz="2800" b="1" dirty="0" smtClean="0"/>
              <a:t>Activity based (</a:t>
            </a:r>
            <a:r>
              <a:rPr lang="en-US" sz="2800" b="1" dirty="0" err="1" smtClean="0"/>
              <a:t>Unesco</a:t>
            </a:r>
            <a:r>
              <a:rPr lang="en-US" sz="2800" b="1" dirty="0" smtClean="0"/>
              <a:t>)</a:t>
            </a:r>
          </a:p>
          <a:p>
            <a:pPr algn="l"/>
            <a:endParaRPr lang="en-US" sz="2800" b="1" dirty="0" smtClean="0"/>
          </a:p>
          <a:p>
            <a:pPr algn="l"/>
            <a:r>
              <a:rPr lang="en-US" sz="2800" b="1" dirty="0"/>
              <a:t> </a:t>
            </a:r>
            <a:endParaRPr lang="en-GB" sz="2800" dirty="0"/>
          </a:p>
        </p:txBody>
      </p:sp>
      <p:sp>
        <p:nvSpPr>
          <p:cNvPr id="2" name="Title 1"/>
          <p:cNvSpPr>
            <a:spLocks noGrp="1"/>
          </p:cNvSpPr>
          <p:nvPr>
            <p:ph type="ctrTitle"/>
          </p:nvPr>
        </p:nvSpPr>
        <p:spPr>
          <a:xfrm>
            <a:off x="685800" y="419267"/>
            <a:ext cx="7772400" cy="1470025"/>
          </a:xfrm>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8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Learning Design</a:t>
            </a:r>
            <a:endParaRPr lang="en-US" sz="8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22312500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ubik's-cube.png"/>
          <p:cNvPicPr>
            <a:picLocks noChangeAspect="1"/>
          </p:cNvPicPr>
          <p:nvPr/>
        </p:nvPicPr>
        <p:blipFill>
          <a:blip r:embed="rId2">
            <a:alphaModFix amt="28000"/>
            <a:extLst>
              <a:ext uri="{28A0092B-C50C-407E-A947-70E740481C1C}">
                <a14:useLocalDpi xmlns:a14="http://schemas.microsoft.com/office/drawing/2010/main" val="0"/>
              </a:ext>
            </a:extLst>
          </a:blip>
          <a:stretch>
            <a:fillRect/>
          </a:stretch>
        </p:blipFill>
        <p:spPr>
          <a:xfrm>
            <a:off x="3260221" y="-772460"/>
            <a:ext cx="6847496" cy="7132808"/>
          </a:xfrm>
          <a:prstGeom prst="rect">
            <a:avLst/>
          </a:prstGeom>
        </p:spPr>
      </p:pic>
      <p:sp>
        <p:nvSpPr>
          <p:cNvPr id="3" name="Subtitle 2"/>
          <p:cNvSpPr>
            <a:spLocks noGrp="1"/>
          </p:cNvSpPr>
          <p:nvPr>
            <p:ph type="subTitle" idx="1"/>
          </p:nvPr>
        </p:nvSpPr>
        <p:spPr>
          <a:xfrm>
            <a:off x="148976" y="194835"/>
            <a:ext cx="8875953" cy="476770"/>
          </a:xfrm>
        </p:spPr>
        <p:txBody>
          <a:bodyPr>
            <a:noAutofit/>
          </a:bodyPr>
          <a:lstStyle/>
          <a:p>
            <a:pPr algn="l"/>
            <a:r>
              <a:rPr lang="en-US" sz="2000" b="1" dirty="0" smtClean="0">
                <a:solidFill>
                  <a:schemeClr val="tx1">
                    <a:lumMod val="65000"/>
                    <a:lumOff val="35000"/>
                  </a:schemeClr>
                </a:solidFill>
              </a:rPr>
              <a:t>Animated (basic field security)</a:t>
            </a:r>
          </a:p>
        </p:txBody>
      </p:sp>
      <p:pic>
        <p:nvPicPr>
          <p:cNvPr id="6" name="Picture 5" descr="Basic-Security-Training-Imag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4360" y="571007"/>
            <a:ext cx="8135998" cy="4198173"/>
          </a:xfrm>
          <a:prstGeom prst="rect">
            <a:avLst/>
          </a:prstGeom>
          <a:effectLst>
            <a:outerShdw blurRad="50800" dist="139700" algn="l" rotWithShape="0">
              <a:prstClr val="black">
                <a:alpha val="40000"/>
              </a:prstClr>
            </a:outerShdw>
          </a:effectLst>
        </p:spPr>
      </p:pic>
      <p:sp>
        <p:nvSpPr>
          <p:cNvPr id="9" name="TextBox 8"/>
          <p:cNvSpPr txBox="1"/>
          <p:nvPr/>
        </p:nvSpPr>
        <p:spPr>
          <a:xfrm>
            <a:off x="880137" y="4786785"/>
            <a:ext cx="7606904" cy="2585323"/>
          </a:xfrm>
          <a:prstGeom prst="rect">
            <a:avLst/>
          </a:prstGeom>
          <a:noFill/>
        </p:spPr>
        <p:txBody>
          <a:bodyPr wrap="square" numCol="2" rtlCol="0">
            <a:spAutoFit/>
          </a:bodyPr>
          <a:lstStyle/>
          <a:p>
            <a:r>
              <a:rPr lang="en-US" u="sng" dirty="0" smtClean="0"/>
              <a:t>Good Things:</a:t>
            </a:r>
          </a:p>
          <a:p>
            <a:r>
              <a:rPr lang="en-US" dirty="0" smtClean="0"/>
              <a:t>Animate</a:t>
            </a:r>
          </a:p>
          <a:p>
            <a:r>
              <a:rPr lang="en-US" dirty="0" smtClean="0"/>
              <a:t>Dynamic</a:t>
            </a:r>
          </a:p>
          <a:p>
            <a:r>
              <a:rPr lang="en-US" dirty="0" smtClean="0"/>
              <a:t>Protagonist Based</a:t>
            </a:r>
          </a:p>
          <a:p>
            <a:endParaRPr lang="en-US" u="sng" dirty="0"/>
          </a:p>
          <a:p>
            <a:endParaRPr lang="en-US" u="sng" dirty="0" smtClean="0"/>
          </a:p>
          <a:p>
            <a:endParaRPr lang="en-US" u="sng" dirty="0"/>
          </a:p>
          <a:p>
            <a:endParaRPr lang="en-US" u="sng" dirty="0" smtClean="0"/>
          </a:p>
          <a:p>
            <a:endParaRPr lang="en-US" u="sng" dirty="0"/>
          </a:p>
          <a:p>
            <a:r>
              <a:rPr lang="en-US" u="sng" dirty="0" smtClean="0"/>
              <a:t>Not so Good Things:</a:t>
            </a:r>
          </a:p>
          <a:p>
            <a:r>
              <a:rPr lang="en-US" dirty="0" smtClean="0"/>
              <a:t>Could be </a:t>
            </a:r>
            <a:r>
              <a:rPr lang="en-US" dirty="0" err="1" smtClean="0"/>
              <a:t>patronising</a:t>
            </a:r>
            <a:endParaRPr lang="en-US" dirty="0" smtClean="0"/>
          </a:p>
          <a:p>
            <a:r>
              <a:rPr lang="en-US" dirty="0" smtClean="0"/>
              <a:t>Short Term Knowledge</a:t>
            </a:r>
          </a:p>
          <a:p>
            <a:r>
              <a:rPr lang="en-US" dirty="0" smtClean="0"/>
              <a:t>Repetitive</a:t>
            </a:r>
          </a:p>
          <a:p>
            <a:r>
              <a:rPr lang="en-US" dirty="0" smtClean="0"/>
              <a:t>Download weight</a:t>
            </a:r>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228916607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ubik's-cube.png"/>
          <p:cNvPicPr>
            <a:picLocks noChangeAspect="1"/>
          </p:cNvPicPr>
          <p:nvPr/>
        </p:nvPicPr>
        <p:blipFill>
          <a:blip r:embed="rId2">
            <a:alphaModFix amt="28000"/>
            <a:extLst>
              <a:ext uri="{28A0092B-C50C-407E-A947-70E740481C1C}">
                <a14:useLocalDpi xmlns:a14="http://schemas.microsoft.com/office/drawing/2010/main" val="0"/>
              </a:ext>
            </a:extLst>
          </a:blip>
          <a:stretch>
            <a:fillRect/>
          </a:stretch>
        </p:blipFill>
        <p:spPr>
          <a:xfrm>
            <a:off x="3260221" y="-772460"/>
            <a:ext cx="6847496" cy="7132808"/>
          </a:xfrm>
          <a:prstGeom prst="rect">
            <a:avLst/>
          </a:prstGeom>
        </p:spPr>
      </p:pic>
      <p:sp>
        <p:nvSpPr>
          <p:cNvPr id="3" name="Subtitle 2"/>
          <p:cNvSpPr>
            <a:spLocks noGrp="1"/>
          </p:cNvSpPr>
          <p:nvPr>
            <p:ph type="subTitle" idx="1"/>
          </p:nvPr>
        </p:nvSpPr>
        <p:spPr>
          <a:xfrm>
            <a:off x="148976" y="194835"/>
            <a:ext cx="8875953" cy="476770"/>
          </a:xfrm>
        </p:spPr>
        <p:txBody>
          <a:bodyPr>
            <a:noAutofit/>
          </a:bodyPr>
          <a:lstStyle/>
          <a:p>
            <a:pPr algn="l"/>
            <a:r>
              <a:rPr lang="en-US" sz="2000" b="1" dirty="0" smtClean="0">
                <a:solidFill>
                  <a:schemeClr val="tx1">
                    <a:lumMod val="65000"/>
                    <a:lumOff val="35000"/>
                  </a:schemeClr>
                </a:solidFill>
              </a:rPr>
              <a:t>Static – text (</a:t>
            </a:r>
            <a:r>
              <a:rPr lang="en-US" sz="2000" b="1" dirty="0" err="1" smtClean="0">
                <a:solidFill>
                  <a:schemeClr val="tx1">
                    <a:lumMod val="65000"/>
                    <a:lumOff val="35000"/>
                  </a:schemeClr>
                </a:solidFill>
              </a:rPr>
              <a:t>Geosa</a:t>
            </a:r>
            <a:r>
              <a:rPr lang="en-US" sz="2000" b="1" dirty="0" smtClean="0">
                <a:solidFill>
                  <a:schemeClr val="tx1">
                    <a:lumMod val="65000"/>
                    <a:lumOff val="35000"/>
                  </a:schemeClr>
                </a:solidFill>
              </a:rPr>
              <a:t>)</a:t>
            </a:r>
          </a:p>
        </p:txBody>
      </p:sp>
      <p:pic>
        <p:nvPicPr>
          <p:cNvPr id="7" name="Picture 6" descr="GEOSA-Fron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213498">
            <a:off x="3614061" y="144671"/>
            <a:ext cx="4715549" cy="6654787"/>
          </a:xfrm>
          <a:prstGeom prst="rect">
            <a:avLst/>
          </a:prstGeom>
          <a:effectLst>
            <a:outerShdw blurRad="50800" dist="139700" algn="l" rotWithShape="0">
              <a:prstClr val="black">
                <a:alpha val="40000"/>
              </a:prstClr>
            </a:outerShdw>
          </a:effectLst>
        </p:spPr>
      </p:pic>
      <p:sp>
        <p:nvSpPr>
          <p:cNvPr id="9" name="TextBox 8"/>
          <p:cNvSpPr txBox="1"/>
          <p:nvPr/>
        </p:nvSpPr>
        <p:spPr>
          <a:xfrm>
            <a:off x="148976" y="3068260"/>
            <a:ext cx="4639582" cy="3139321"/>
          </a:xfrm>
          <a:prstGeom prst="rect">
            <a:avLst/>
          </a:prstGeom>
          <a:noFill/>
        </p:spPr>
        <p:txBody>
          <a:bodyPr wrap="square" rtlCol="0">
            <a:spAutoFit/>
          </a:bodyPr>
          <a:lstStyle/>
          <a:p>
            <a:r>
              <a:rPr lang="en-US" u="sng" dirty="0" smtClean="0"/>
              <a:t>Good Things:</a:t>
            </a:r>
          </a:p>
          <a:p>
            <a:r>
              <a:rPr lang="en-US" dirty="0" smtClean="0"/>
              <a:t>Integrated to work</a:t>
            </a:r>
          </a:p>
          <a:p>
            <a:r>
              <a:rPr lang="en-US" dirty="0" smtClean="0"/>
              <a:t>Detailed</a:t>
            </a:r>
          </a:p>
          <a:p>
            <a:r>
              <a:rPr lang="en-US" dirty="0" smtClean="0"/>
              <a:t>Individual &amp; team based</a:t>
            </a:r>
          </a:p>
          <a:p>
            <a:r>
              <a:rPr lang="en-US" dirty="0" smtClean="0"/>
              <a:t>Modular</a:t>
            </a:r>
          </a:p>
          <a:p>
            <a:endParaRPr lang="en-US" dirty="0" smtClean="0"/>
          </a:p>
          <a:p>
            <a:endParaRPr lang="en-US" dirty="0" smtClean="0"/>
          </a:p>
          <a:p>
            <a:r>
              <a:rPr lang="en-US" u="sng" dirty="0" smtClean="0"/>
              <a:t>Not so Good Things</a:t>
            </a:r>
            <a:r>
              <a:rPr lang="en-US" dirty="0" smtClean="0"/>
              <a:t>:</a:t>
            </a:r>
          </a:p>
          <a:p>
            <a:r>
              <a:rPr lang="en-US" dirty="0" smtClean="0"/>
              <a:t>Complicated to Organise</a:t>
            </a:r>
          </a:p>
          <a:p>
            <a:r>
              <a:rPr lang="en-US" dirty="0" smtClean="0"/>
              <a:t>Text Intensive</a:t>
            </a:r>
          </a:p>
          <a:p>
            <a:endParaRPr lang="en-US" dirty="0"/>
          </a:p>
        </p:txBody>
      </p:sp>
    </p:spTree>
    <p:extLst>
      <p:ext uri="{BB962C8B-B14F-4D97-AF65-F5344CB8AC3E}">
        <p14:creationId xmlns:p14="http://schemas.microsoft.com/office/powerpoint/2010/main" val="35874861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ubik's-cube.png"/>
          <p:cNvPicPr>
            <a:picLocks noChangeAspect="1"/>
          </p:cNvPicPr>
          <p:nvPr/>
        </p:nvPicPr>
        <p:blipFill>
          <a:blip r:embed="rId2">
            <a:alphaModFix amt="28000"/>
            <a:extLst>
              <a:ext uri="{28A0092B-C50C-407E-A947-70E740481C1C}">
                <a14:useLocalDpi xmlns:a14="http://schemas.microsoft.com/office/drawing/2010/main" val="0"/>
              </a:ext>
            </a:extLst>
          </a:blip>
          <a:stretch>
            <a:fillRect/>
          </a:stretch>
        </p:blipFill>
        <p:spPr>
          <a:xfrm>
            <a:off x="3260221" y="-772460"/>
            <a:ext cx="6847496" cy="7132808"/>
          </a:xfrm>
          <a:prstGeom prst="rect">
            <a:avLst/>
          </a:prstGeom>
        </p:spPr>
      </p:pic>
      <p:pic>
        <p:nvPicPr>
          <p:cNvPr id="8" name="Picture 7" descr="World-Heritage-Fron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458323">
            <a:off x="4066798" y="-69817"/>
            <a:ext cx="4931980" cy="6931393"/>
          </a:xfrm>
          <a:prstGeom prst="rect">
            <a:avLst/>
          </a:prstGeom>
          <a:effectLst>
            <a:outerShdw blurRad="50800" dist="139700" algn="l" rotWithShape="0">
              <a:prstClr val="black">
                <a:alpha val="40000"/>
              </a:prstClr>
            </a:outerShdw>
          </a:effectLst>
        </p:spPr>
      </p:pic>
      <p:sp>
        <p:nvSpPr>
          <p:cNvPr id="3" name="Subtitle 2"/>
          <p:cNvSpPr>
            <a:spLocks noGrp="1"/>
          </p:cNvSpPr>
          <p:nvPr>
            <p:ph type="subTitle" idx="1"/>
          </p:nvPr>
        </p:nvSpPr>
        <p:spPr>
          <a:xfrm>
            <a:off x="148976" y="194835"/>
            <a:ext cx="8875953" cy="476770"/>
          </a:xfrm>
        </p:spPr>
        <p:txBody>
          <a:bodyPr>
            <a:noAutofit/>
          </a:bodyPr>
          <a:lstStyle/>
          <a:p>
            <a:pPr algn="l"/>
            <a:r>
              <a:rPr lang="en-US" sz="2000" b="1" dirty="0" smtClean="0">
                <a:solidFill>
                  <a:schemeClr val="tx1">
                    <a:lumMod val="65000"/>
                    <a:lumOff val="35000"/>
                  </a:schemeClr>
                </a:solidFill>
              </a:rPr>
              <a:t>Activity based (</a:t>
            </a:r>
            <a:r>
              <a:rPr lang="en-US" sz="2000" b="1" dirty="0" err="1" smtClean="0">
                <a:solidFill>
                  <a:schemeClr val="tx1">
                    <a:lumMod val="65000"/>
                    <a:lumOff val="35000"/>
                  </a:schemeClr>
                </a:solidFill>
              </a:rPr>
              <a:t>Unesco</a:t>
            </a:r>
            <a:r>
              <a:rPr lang="en-US" sz="2000" b="1" dirty="0" smtClean="0">
                <a:solidFill>
                  <a:schemeClr val="tx1">
                    <a:lumMod val="65000"/>
                    <a:lumOff val="35000"/>
                  </a:schemeClr>
                </a:solidFill>
              </a:rPr>
              <a:t>)</a:t>
            </a:r>
          </a:p>
        </p:txBody>
      </p:sp>
      <p:sp>
        <p:nvSpPr>
          <p:cNvPr id="9" name="TextBox 8"/>
          <p:cNvSpPr txBox="1"/>
          <p:nvPr/>
        </p:nvSpPr>
        <p:spPr>
          <a:xfrm>
            <a:off x="148976" y="3068260"/>
            <a:ext cx="4639582" cy="2308324"/>
          </a:xfrm>
          <a:prstGeom prst="rect">
            <a:avLst/>
          </a:prstGeom>
          <a:noFill/>
        </p:spPr>
        <p:txBody>
          <a:bodyPr wrap="square" rtlCol="0">
            <a:spAutoFit/>
          </a:bodyPr>
          <a:lstStyle/>
          <a:p>
            <a:r>
              <a:rPr lang="en-US" u="sng" dirty="0" smtClean="0"/>
              <a:t>Good Things:</a:t>
            </a:r>
          </a:p>
          <a:p>
            <a:r>
              <a:rPr lang="en-US" dirty="0" smtClean="0"/>
              <a:t>Rich in Activities</a:t>
            </a:r>
          </a:p>
          <a:p>
            <a:r>
              <a:rPr lang="en-US" dirty="0" smtClean="0"/>
              <a:t>Integrated to own experience</a:t>
            </a:r>
          </a:p>
          <a:p>
            <a:endParaRPr lang="en-US" dirty="0"/>
          </a:p>
          <a:p>
            <a:r>
              <a:rPr lang="en-US" u="sng" dirty="0" smtClean="0"/>
              <a:t>Not so Good Things:</a:t>
            </a:r>
          </a:p>
          <a:p>
            <a:r>
              <a:rPr lang="en-US" dirty="0" smtClean="0"/>
              <a:t>Very Lengthy</a:t>
            </a:r>
          </a:p>
          <a:p>
            <a:r>
              <a:rPr lang="en-US" dirty="0" smtClean="0"/>
              <a:t>High level learning</a:t>
            </a:r>
          </a:p>
          <a:p>
            <a:endParaRPr lang="en-US" dirty="0"/>
          </a:p>
        </p:txBody>
      </p:sp>
    </p:spTree>
    <p:extLst>
      <p:ext uri="{BB962C8B-B14F-4D97-AF65-F5344CB8AC3E}">
        <p14:creationId xmlns:p14="http://schemas.microsoft.com/office/powerpoint/2010/main" val="3122103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75164" y="39540"/>
            <a:ext cx="4459847" cy="1754343"/>
          </a:xfrm>
        </p:spPr>
        <p:txBody>
          <a:bodyPr>
            <a:normAutofit fontScale="90000"/>
          </a:bodyPr>
          <a:lstStyle/>
          <a:p>
            <a:pPr algn="l"/>
            <a:r>
              <a:rPr lang="en-US" sz="6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Learning Objectives</a:t>
            </a:r>
            <a:endParaRPr lang="en-US" sz="6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Subtitle 2"/>
          <p:cNvSpPr>
            <a:spLocks noGrp="1"/>
          </p:cNvSpPr>
          <p:nvPr>
            <p:ph type="subTitle" idx="1"/>
          </p:nvPr>
        </p:nvSpPr>
        <p:spPr>
          <a:xfrm>
            <a:off x="301144" y="1846259"/>
            <a:ext cx="5852684" cy="4740039"/>
          </a:xfrm>
          <a:solidFill>
            <a:schemeClr val="bg1"/>
          </a:solidFill>
          <a:ln w="53975">
            <a:solidFill>
              <a:srgbClr val="FF0000"/>
            </a:solidFill>
          </a:ln>
          <a:effectLst>
            <a:outerShdw blurRad="247650" dist="215900" dir="2700000" sx="61000" sy="61000" algn="tl" rotWithShape="0">
              <a:srgbClr val="000000">
                <a:alpha val="43000"/>
              </a:srgbClr>
            </a:outerShdw>
          </a:effectLst>
        </p:spPr>
        <p:txBody>
          <a:bodyPr>
            <a:normAutofit/>
          </a:bodyPr>
          <a:lstStyle/>
          <a:p>
            <a:pPr algn="l"/>
            <a:r>
              <a:rPr lang="en-US" sz="2400" dirty="0" smtClean="0"/>
              <a:t>Module One – Context</a:t>
            </a:r>
          </a:p>
          <a:p>
            <a:pPr algn="l"/>
            <a:r>
              <a:rPr lang="en-US" sz="2400" dirty="0" smtClean="0"/>
              <a:t>By </a:t>
            </a:r>
            <a:r>
              <a:rPr lang="en-US" sz="2400" dirty="0"/>
              <a:t>the end of this module you will have;</a:t>
            </a:r>
            <a:endParaRPr lang="en-GB" sz="2400" dirty="0"/>
          </a:p>
          <a:p>
            <a:r>
              <a:rPr lang="en-US" sz="2400" dirty="0"/>
              <a:t> </a:t>
            </a:r>
            <a:endParaRPr lang="en-GB" sz="2400" dirty="0"/>
          </a:p>
          <a:p>
            <a:pPr marL="342900" lvl="0" indent="-342900" algn="l">
              <a:buFont typeface="Wingdings" charset="2"/>
              <a:buChar char="ü"/>
            </a:pPr>
            <a:r>
              <a:rPr lang="en-US" sz="2400" dirty="0"/>
              <a:t>Considered the </a:t>
            </a:r>
            <a:r>
              <a:rPr lang="en-US" sz="2400" dirty="0" smtClean="0"/>
              <a:t>human rights-based </a:t>
            </a:r>
            <a:r>
              <a:rPr lang="en-US" sz="2400" dirty="0"/>
              <a:t>approach </a:t>
            </a:r>
            <a:r>
              <a:rPr lang="en-US" sz="2400" dirty="0" smtClean="0"/>
              <a:t>to gender </a:t>
            </a:r>
            <a:r>
              <a:rPr lang="en-US" sz="2400" dirty="0"/>
              <a:t>equality</a:t>
            </a:r>
            <a:endParaRPr lang="en-GB" sz="2400" dirty="0"/>
          </a:p>
          <a:p>
            <a:pPr marL="342900" lvl="0" indent="-342900" algn="l">
              <a:buFont typeface="Wingdings" charset="2"/>
              <a:buChar char="ü"/>
            </a:pPr>
            <a:r>
              <a:rPr lang="en-US" sz="2400" dirty="0"/>
              <a:t>Explored some of the basic </a:t>
            </a:r>
            <a:r>
              <a:rPr lang="en-US" sz="2400" dirty="0" smtClean="0">
                <a:solidFill>
                  <a:schemeClr val="bg1">
                    <a:lumMod val="50000"/>
                  </a:schemeClr>
                </a:solidFill>
              </a:rPr>
              <a:t>concepts and human rights instruments relating </a:t>
            </a:r>
            <a:r>
              <a:rPr lang="en-US" sz="2400" dirty="0">
                <a:solidFill>
                  <a:schemeClr val="bg1">
                    <a:lumMod val="50000"/>
                  </a:schemeClr>
                </a:solidFill>
              </a:rPr>
              <a:t>to gender </a:t>
            </a:r>
            <a:r>
              <a:rPr lang="en-US" sz="2400" dirty="0" smtClean="0">
                <a:solidFill>
                  <a:schemeClr val="bg1">
                    <a:lumMod val="50000"/>
                  </a:schemeClr>
                </a:solidFill>
              </a:rPr>
              <a:t>equality</a:t>
            </a:r>
          </a:p>
          <a:p>
            <a:pPr lvl="0" algn="l"/>
            <a:endParaRPr lang="en-GB" sz="2400" dirty="0"/>
          </a:p>
          <a:p>
            <a:pPr algn="l"/>
            <a:endParaRPr lang="en-US" sz="2400" dirty="0" smtClean="0"/>
          </a:p>
        </p:txBody>
      </p:sp>
    </p:spTree>
    <p:extLst>
      <p:ext uri="{BB962C8B-B14F-4D97-AF65-F5344CB8AC3E}">
        <p14:creationId xmlns:p14="http://schemas.microsoft.com/office/powerpoint/2010/main" val="10100171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5800" y="2271962"/>
            <a:ext cx="4695527" cy="4039361"/>
          </a:xfrm>
        </p:spPr>
        <p:txBody>
          <a:bodyPr>
            <a:noAutofit/>
          </a:bodyPr>
          <a:lstStyle/>
          <a:p>
            <a:pPr algn="l"/>
            <a:r>
              <a:rPr lang="en-US" sz="2800" b="1" dirty="0"/>
              <a:t>Module </a:t>
            </a:r>
            <a:r>
              <a:rPr lang="en-US" sz="2800" b="1" dirty="0" smtClean="0"/>
              <a:t>One – </a:t>
            </a:r>
            <a:r>
              <a:rPr lang="en-GB" sz="2800" b="1" dirty="0" smtClean="0"/>
              <a:t>Context</a:t>
            </a:r>
          </a:p>
          <a:p>
            <a:pPr marL="457200" indent="-457200" algn="l">
              <a:buFont typeface="Arial" pitchFamily="34" charset="0"/>
              <a:buChar char="•"/>
            </a:pPr>
            <a:r>
              <a:rPr lang="en-GB" sz="2800" dirty="0" smtClean="0"/>
              <a:t>Human Rights-based Approach to Gender Equality</a:t>
            </a:r>
          </a:p>
          <a:p>
            <a:pPr marL="457200" indent="-457200" algn="l">
              <a:buFont typeface="Arial" pitchFamily="34" charset="0"/>
              <a:buChar char="•"/>
            </a:pPr>
            <a:r>
              <a:rPr lang="en-GB" sz="2800" dirty="0" smtClean="0"/>
              <a:t>Basic Concepts</a:t>
            </a:r>
          </a:p>
          <a:p>
            <a:pPr marL="457200" indent="-457200" algn="l">
              <a:buFont typeface="Arial" pitchFamily="34" charset="0"/>
              <a:buChar char="•"/>
            </a:pPr>
            <a:r>
              <a:rPr lang="en-GB" sz="2800" dirty="0" smtClean="0"/>
              <a:t>Basic Human Rights Instruments</a:t>
            </a:r>
          </a:p>
          <a:p>
            <a:pPr algn="l"/>
            <a:r>
              <a:rPr lang="en-US" sz="2800" b="1" dirty="0"/>
              <a:t> </a:t>
            </a:r>
            <a:endParaRPr lang="en-GB" sz="2800" dirty="0"/>
          </a:p>
          <a:p>
            <a:pPr algn="l"/>
            <a:endParaRPr lang="en-US" sz="2800" dirty="0" smtClean="0"/>
          </a:p>
        </p:txBody>
      </p:sp>
      <p:pic>
        <p:nvPicPr>
          <p:cNvPr id="5" name="Picture 4" descr="brain-in-a-jar copy.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38764" y="419267"/>
            <a:ext cx="4838700" cy="6667500"/>
          </a:xfrm>
          <a:prstGeom prst="rect">
            <a:avLst/>
          </a:prstGeom>
        </p:spPr>
      </p:pic>
      <p:sp>
        <p:nvSpPr>
          <p:cNvPr id="7" name="Title 1"/>
          <p:cNvSpPr>
            <a:spLocks noGrp="1"/>
          </p:cNvSpPr>
          <p:nvPr>
            <p:ph type="ctrTitle"/>
          </p:nvPr>
        </p:nvSpPr>
        <p:spPr>
          <a:xfrm>
            <a:off x="685800" y="235951"/>
            <a:ext cx="7772400" cy="1470025"/>
          </a:xfrm>
        </p:spPr>
        <p:txBody>
          <a:bodyPr/>
          <a:lstStyle/>
          <a:p>
            <a:r>
              <a:rPr lang="en-US" dirty="0" smtClean="0"/>
              <a:t>Learning Content</a:t>
            </a:r>
            <a:endParaRPr lang="en-US" dirty="0"/>
          </a:p>
        </p:txBody>
      </p:sp>
    </p:spTree>
    <p:extLst>
      <p:ext uri="{BB962C8B-B14F-4D97-AF65-F5344CB8AC3E}">
        <p14:creationId xmlns:p14="http://schemas.microsoft.com/office/powerpoint/2010/main" val="28592527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Module 1 - Context</a:t>
            </a:r>
            <a:endParaRPr lang="en-GB" dirty="0"/>
          </a:p>
        </p:txBody>
      </p:sp>
      <p:sp>
        <p:nvSpPr>
          <p:cNvPr id="3" name="Content Placeholder 2"/>
          <p:cNvSpPr>
            <a:spLocks noGrp="1"/>
          </p:cNvSpPr>
          <p:nvPr>
            <p:ph idx="1"/>
          </p:nvPr>
        </p:nvSpPr>
        <p:spPr/>
        <p:txBody>
          <a:bodyPr>
            <a:normAutofit fontScale="77500" lnSpcReduction="20000"/>
          </a:bodyPr>
          <a:lstStyle/>
          <a:p>
            <a:pPr marL="0" indent="0">
              <a:buNone/>
            </a:pPr>
            <a:r>
              <a:rPr lang="en-GB" b="1" dirty="0" smtClean="0"/>
              <a:t>Human Rights Approach to Gender Equality</a:t>
            </a:r>
          </a:p>
          <a:p>
            <a:r>
              <a:rPr lang="en-GB" sz="2800" dirty="0" smtClean="0"/>
              <a:t>HRBA and Gender Integration as 2 of the 5 UN programming principles (other 3 are </a:t>
            </a:r>
            <a:r>
              <a:rPr lang="en-US" sz="2800" dirty="0" smtClean="0"/>
              <a:t>environmental sustainability, results-based management and </a:t>
            </a:r>
            <a:r>
              <a:rPr lang="en-US" sz="2800" dirty="0"/>
              <a:t>Capacity </a:t>
            </a:r>
            <a:r>
              <a:rPr lang="en-US" sz="2800" dirty="0" smtClean="0"/>
              <a:t>development).</a:t>
            </a:r>
            <a:endParaRPr lang="en-GB" sz="2800" dirty="0" smtClean="0"/>
          </a:p>
          <a:p>
            <a:pPr lvl="1">
              <a:buFont typeface="Wingdings" pitchFamily="2" charset="2"/>
              <a:buChar char="ü"/>
            </a:pPr>
            <a:r>
              <a:rPr lang="en-GB" dirty="0" smtClean="0"/>
              <a:t>Commonalities</a:t>
            </a:r>
          </a:p>
          <a:p>
            <a:pPr lvl="1">
              <a:buFontTx/>
              <a:buChar char="-"/>
              <a:defRPr/>
            </a:pPr>
            <a:r>
              <a:rPr lang="en-GB" dirty="0"/>
              <a:t>Can be applied at all stages of programming to any programme</a:t>
            </a:r>
          </a:p>
          <a:p>
            <a:pPr lvl="1">
              <a:buFontTx/>
              <a:buChar char="-"/>
              <a:defRPr/>
            </a:pPr>
            <a:r>
              <a:rPr lang="en-GB" dirty="0"/>
              <a:t>Require systematic and new approach to existing activities</a:t>
            </a:r>
          </a:p>
          <a:p>
            <a:pPr lvl="1">
              <a:buFontTx/>
              <a:buChar char="-"/>
              <a:defRPr/>
            </a:pPr>
            <a:r>
              <a:rPr lang="en-GB" dirty="0"/>
              <a:t>Address discrimination</a:t>
            </a:r>
          </a:p>
          <a:p>
            <a:pPr lvl="1">
              <a:buFont typeface="Wingdings" pitchFamily="2" charset="2"/>
              <a:buChar char="ü"/>
            </a:pPr>
            <a:r>
              <a:rPr lang="en-GB" dirty="0" smtClean="0"/>
              <a:t>Differences</a:t>
            </a:r>
          </a:p>
          <a:p>
            <a:pPr lvl="1">
              <a:buFontTx/>
              <a:buChar char="-"/>
              <a:defRPr/>
            </a:pPr>
            <a:r>
              <a:rPr lang="en-GB" dirty="0"/>
              <a:t>Focus (HRBA=more global)</a:t>
            </a:r>
          </a:p>
          <a:p>
            <a:pPr lvl="1">
              <a:buFontTx/>
              <a:buChar char="-"/>
              <a:defRPr/>
            </a:pPr>
            <a:r>
              <a:rPr lang="en-GB" dirty="0" smtClean="0"/>
              <a:t>Tools used</a:t>
            </a:r>
            <a:endParaRPr lang="en-GB" dirty="0"/>
          </a:p>
          <a:p>
            <a:pPr lvl="1">
              <a:buFont typeface="Wingdings" pitchFamily="2" charset="2"/>
              <a:buChar char="ü"/>
            </a:pPr>
            <a:r>
              <a:rPr lang="en-GB" dirty="0" smtClean="0"/>
              <a:t>Mutually reinforcing</a:t>
            </a:r>
            <a:r>
              <a:rPr lang="en-GB" dirty="0" smtClean="0">
                <a:solidFill>
                  <a:srgbClr val="C00000"/>
                </a:solidFill>
              </a:rPr>
              <a:t/>
            </a:r>
            <a:br>
              <a:rPr lang="en-GB" dirty="0" smtClean="0">
                <a:solidFill>
                  <a:srgbClr val="C00000"/>
                </a:solidFill>
              </a:rPr>
            </a:br>
            <a:endParaRPr lang="en-GB" dirty="0" smtClean="0">
              <a:solidFill>
                <a:srgbClr val="C00000"/>
              </a:solidFill>
            </a:endParaRPr>
          </a:p>
          <a:p>
            <a:pPr marL="457200" lvl="1" indent="0">
              <a:buNone/>
            </a:pPr>
            <a:endParaRPr lang="en-GB" dirty="0"/>
          </a:p>
          <a:p>
            <a:pPr marL="0" indent="0">
              <a:buNone/>
            </a:pPr>
            <a:endParaRPr lang="en-US" dirty="0" smtClean="0"/>
          </a:p>
          <a:p>
            <a:pPr>
              <a:buFont typeface="Wingdings" pitchFamily="2" charset="2"/>
              <a:buChar char="ü"/>
            </a:pPr>
            <a:endParaRPr lang="en-GB" dirty="0"/>
          </a:p>
          <a:p>
            <a:pPr>
              <a:buFont typeface="Wingdings" pitchFamily="2" charset="2"/>
              <a:buChar char="ü"/>
            </a:pPr>
            <a:endParaRPr lang="en-GB" dirty="0" smtClean="0"/>
          </a:p>
        </p:txBody>
      </p:sp>
    </p:spTree>
    <p:extLst>
      <p:ext uri="{BB962C8B-B14F-4D97-AF65-F5344CB8AC3E}">
        <p14:creationId xmlns:p14="http://schemas.microsoft.com/office/powerpoint/2010/main" val="31672992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Module 1 - Context</a:t>
            </a:r>
            <a:endParaRPr lang="en-GB" dirty="0"/>
          </a:p>
        </p:txBody>
      </p:sp>
      <p:sp>
        <p:nvSpPr>
          <p:cNvPr id="3" name="Content Placeholder 2"/>
          <p:cNvSpPr>
            <a:spLocks noGrp="1"/>
          </p:cNvSpPr>
          <p:nvPr>
            <p:ph idx="1"/>
          </p:nvPr>
        </p:nvSpPr>
        <p:spPr/>
        <p:txBody>
          <a:bodyPr>
            <a:normAutofit fontScale="55000" lnSpcReduction="20000"/>
          </a:bodyPr>
          <a:lstStyle/>
          <a:p>
            <a:pPr marL="0" indent="0">
              <a:buNone/>
            </a:pPr>
            <a:r>
              <a:rPr lang="en-GB" sz="2900" b="1" dirty="0"/>
              <a:t>Human Rights Guiding </a:t>
            </a:r>
            <a:r>
              <a:rPr lang="en-GB" sz="2900" b="1" dirty="0" smtClean="0"/>
              <a:t>principles applied to gender equality</a:t>
            </a:r>
            <a:r>
              <a:rPr lang="en-GB" sz="2900" dirty="0" smtClean="0"/>
              <a:t>:</a:t>
            </a:r>
            <a:endParaRPr lang="en-GB" sz="2900" dirty="0"/>
          </a:p>
          <a:p>
            <a:pPr lvl="1">
              <a:buFont typeface="Wingdings" pitchFamily="2" charset="2"/>
              <a:buChar char="ü"/>
            </a:pPr>
            <a:r>
              <a:rPr lang="en-GB" sz="2900" dirty="0"/>
              <a:t>Universality</a:t>
            </a:r>
          </a:p>
          <a:p>
            <a:pPr marL="457200" lvl="1" indent="0">
              <a:buNone/>
            </a:pPr>
            <a:r>
              <a:rPr lang="en-US" sz="2900" dirty="0"/>
              <a:t>Women and men are entitled to all human rights because of the immutable character of rights. Its application to gender integration ensures that cultural diversity, religious values and traditional practices do not negatively impact on women in particular</a:t>
            </a:r>
            <a:endParaRPr lang="en-GB" sz="2900" dirty="0"/>
          </a:p>
          <a:p>
            <a:pPr lvl="1">
              <a:buFont typeface="Wingdings" pitchFamily="2" charset="2"/>
              <a:buChar char="ü"/>
            </a:pPr>
            <a:r>
              <a:rPr lang="en-US" sz="2900" dirty="0"/>
              <a:t>Indivisibility , Interdependence and Interrelatedness</a:t>
            </a:r>
          </a:p>
          <a:p>
            <a:pPr marL="400050" lvl="1" indent="0">
              <a:buNone/>
            </a:pPr>
            <a:r>
              <a:rPr lang="en-US" sz="2900" dirty="0"/>
              <a:t>Civil, cultural, economic, political and social rights are intertwined and cannot be</a:t>
            </a:r>
            <a:r>
              <a:rPr lang="en-GB" sz="2900" dirty="0"/>
              <a:t> </a:t>
            </a:r>
            <a:r>
              <a:rPr lang="en-US" sz="2900" dirty="0"/>
              <a:t>subjected to selectivity</a:t>
            </a:r>
            <a:endParaRPr lang="en-GB" sz="2900" dirty="0"/>
          </a:p>
          <a:p>
            <a:pPr lvl="1">
              <a:buFont typeface="Wingdings" pitchFamily="2" charset="2"/>
              <a:buChar char="ü"/>
            </a:pPr>
            <a:r>
              <a:rPr lang="en-US" sz="2900" dirty="0"/>
              <a:t>Participation and inclusion</a:t>
            </a:r>
          </a:p>
          <a:p>
            <a:pPr marL="400050" lvl="1" indent="0">
              <a:buNone/>
            </a:pPr>
            <a:r>
              <a:rPr lang="en-US" sz="2900" dirty="0"/>
              <a:t>Women and men have the right to access information and participate in decision-making</a:t>
            </a:r>
            <a:endParaRPr lang="en-GB" sz="2900" dirty="0"/>
          </a:p>
          <a:p>
            <a:pPr marL="400050" lvl="1" indent="0">
              <a:buNone/>
            </a:pPr>
            <a:r>
              <a:rPr lang="en-US" sz="2900" dirty="0"/>
              <a:t>processes that affect their lives</a:t>
            </a:r>
            <a:r>
              <a:rPr lang="en-GB" sz="2900" dirty="0"/>
              <a:t>. </a:t>
            </a:r>
            <a:r>
              <a:rPr lang="en-US" sz="2900" dirty="0"/>
              <a:t>States have primary responsibility to ensure free and meaningful participation in political</a:t>
            </a:r>
            <a:r>
              <a:rPr lang="en-GB" sz="2900" dirty="0"/>
              <a:t> </a:t>
            </a:r>
            <a:r>
              <a:rPr lang="en-US" sz="2900" dirty="0"/>
              <a:t>life  and the economy of both women and men</a:t>
            </a:r>
            <a:endParaRPr lang="en-GB" sz="2900" dirty="0"/>
          </a:p>
          <a:p>
            <a:pPr lvl="1">
              <a:buFont typeface="Wingdings" pitchFamily="2" charset="2"/>
              <a:buChar char="ü"/>
            </a:pPr>
            <a:r>
              <a:rPr lang="en-US" sz="2900" dirty="0"/>
              <a:t>Equality and Non-discrimination</a:t>
            </a:r>
          </a:p>
          <a:p>
            <a:pPr marL="457200" lvl="1" indent="0">
              <a:buNone/>
            </a:pPr>
            <a:r>
              <a:rPr lang="en-US" sz="2900" dirty="0"/>
              <a:t>Women and men must enjoy equal rights, responsibilities and opportunities</a:t>
            </a:r>
            <a:r>
              <a:rPr lang="en-GB" sz="2900" dirty="0"/>
              <a:t> </a:t>
            </a:r>
            <a:r>
              <a:rPr lang="en-US" sz="2900" dirty="0"/>
              <a:t>Non-discrimination equates equality whereas inequality is the product of discrimination, whether direct or indirect</a:t>
            </a:r>
            <a:endParaRPr lang="en-GB" sz="2900" dirty="0"/>
          </a:p>
          <a:p>
            <a:pPr marL="457200" lvl="1" indent="0">
              <a:buNone/>
            </a:pPr>
            <a:r>
              <a:rPr lang="en-GB" dirty="0" smtClean="0">
                <a:solidFill>
                  <a:srgbClr val="C00000"/>
                </a:solidFill>
              </a:rPr>
              <a:t/>
            </a:r>
            <a:br>
              <a:rPr lang="en-GB" dirty="0" smtClean="0">
                <a:solidFill>
                  <a:srgbClr val="C00000"/>
                </a:solidFill>
              </a:rPr>
            </a:br>
            <a:endParaRPr lang="en-GB" dirty="0" smtClean="0">
              <a:solidFill>
                <a:srgbClr val="C00000"/>
              </a:solidFill>
            </a:endParaRPr>
          </a:p>
          <a:p>
            <a:pPr marL="457200" lvl="1" indent="0">
              <a:buNone/>
            </a:pPr>
            <a:endParaRPr lang="en-GB" dirty="0"/>
          </a:p>
          <a:p>
            <a:pPr marL="0" indent="0">
              <a:buNone/>
            </a:pPr>
            <a:endParaRPr lang="en-US" dirty="0" smtClean="0"/>
          </a:p>
          <a:p>
            <a:pPr>
              <a:buFont typeface="Wingdings" pitchFamily="2" charset="2"/>
              <a:buChar char="ü"/>
            </a:pPr>
            <a:endParaRPr lang="en-GB" dirty="0"/>
          </a:p>
          <a:p>
            <a:pPr>
              <a:buFont typeface="Wingdings" pitchFamily="2" charset="2"/>
              <a:buChar char="ü"/>
            </a:pPr>
            <a:endParaRPr lang="en-GB" dirty="0" smtClean="0"/>
          </a:p>
        </p:txBody>
      </p:sp>
    </p:spTree>
    <p:extLst>
      <p:ext uri="{BB962C8B-B14F-4D97-AF65-F5344CB8AC3E}">
        <p14:creationId xmlns:p14="http://schemas.microsoft.com/office/powerpoint/2010/main" val="8916179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Module 1 - Context</a:t>
            </a:r>
            <a:endParaRPr lang="en-GB" dirty="0"/>
          </a:p>
        </p:txBody>
      </p:sp>
      <p:sp>
        <p:nvSpPr>
          <p:cNvPr id="3" name="Content Placeholder 2"/>
          <p:cNvSpPr>
            <a:spLocks noGrp="1"/>
          </p:cNvSpPr>
          <p:nvPr>
            <p:ph idx="1"/>
          </p:nvPr>
        </p:nvSpPr>
        <p:spPr/>
        <p:txBody>
          <a:bodyPr>
            <a:normAutofit fontScale="62500" lnSpcReduction="20000"/>
          </a:bodyPr>
          <a:lstStyle/>
          <a:p>
            <a:pPr marL="0" indent="0">
              <a:buNone/>
            </a:pPr>
            <a:r>
              <a:rPr lang="en-GB" sz="5000" b="1" dirty="0" smtClean="0"/>
              <a:t>Basic concepts</a:t>
            </a:r>
          </a:p>
          <a:p>
            <a:r>
              <a:rPr lang="en-GB" sz="3700" dirty="0" smtClean="0"/>
              <a:t>Gender and sex</a:t>
            </a:r>
          </a:p>
          <a:p>
            <a:pPr marL="0" indent="0">
              <a:buNone/>
            </a:pPr>
            <a:r>
              <a:rPr lang="en-US" sz="3700" dirty="0"/>
              <a:t>While the term “sex” here refers to biological differences between men and women, the term “gender” refers to socially constructed identities, attributes and roles for women and men and society’s social and cultural meaning for these biological differences resulting in hierarchical relationships between women and men and in the distribution of power and rights </a:t>
            </a:r>
            <a:r>
              <a:rPr lang="en-US" sz="3700" dirty="0" err="1"/>
              <a:t>favouring</a:t>
            </a:r>
            <a:r>
              <a:rPr lang="en-US" sz="3700" dirty="0"/>
              <a:t> men and disadvantaging women</a:t>
            </a:r>
          </a:p>
          <a:p>
            <a:pPr marL="0" indent="0">
              <a:buNone/>
            </a:pPr>
            <a:r>
              <a:rPr lang="en-US" sz="3700" dirty="0"/>
              <a:t>This social positioning of women and men is affected by political, economic, cultural, social, religious, ideological and environmental factors and can be changed by culture, society and community. </a:t>
            </a:r>
          </a:p>
          <a:p>
            <a:pPr>
              <a:buFont typeface="Wingdings" pitchFamily="2" charset="2"/>
              <a:buChar char="ü"/>
            </a:pPr>
            <a:endParaRPr lang="en-GB" dirty="0"/>
          </a:p>
          <a:p>
            <a:pPr>
              <a:buFont typeface="Wingdings" pitchFamily="2" charset="2"/>
              <a:buChar char="ü"/>
            </a:pPr>
            <a:endParaRPr lang="en-GB" dirty="0" smtClean="0"/>
          </a:p>
        </p:txBody>
      </p:sp>
    </p:spTree>
    <p:extLst>
      <p:ext uri="{BB962C8B-B14F-4D97-AF65-F5344CB8AC3E}">
        <p14:creationId xmlns:p14="http://schemas.microsoft.com/office/powerpoint/2010/main" val="605016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Module 1 - Context</a:t>
            </a:r>
            <a:endParaRPr lang="en-GB" dirty="0"/>
          </a:p>
        </p:txBody>
      </p:sp>
      <p:sp>
        <p:nvSpPr>
          <p:cNvPr id="3" name="Content Placeholder 2"/>
          <p:cNvSpPr>
            <a:spLocks noGrp="1"/>
          </p:cNvSpPr>
          <p:nvPr>
            <p:ph idx="1"/>
          </p:nvPr>
        </p:nvSpPr>
        <p:spPr/>
        <p:txBody>
          <a:bodyPr>
            <a:normAutofit fontScale="55000" lnSpcReduction="20000"/>
          </a:bodyPr>
          <a:lstStyle/>
          <a:p>
            <a:pPr marL="0" indent="0">
              <a:buNone/>
            </a:pPr>
            <a:r>
              <a:rPr lang="en-GB" sz="5000" b="1" dirty="0" smtClean="0"/>
              <a:t>Basic concepts</a:t>
            </a:r>
          </a:p>
          <a:p>
            <a:r>
              <a:rPr lang="en-GB" sz="3700" dirty="0"/>
              <a:t>Gender Equality and Gender Equity</a:t>
            </a:r>
          </a:p>
          <a:p>
            <a:pPr marL="0" indent="0">
              <a:buNone/>
            </a:pPr>
            <a:r>
              <a:rPr lang="en-US" sz="3700" dirty="0"/>
              <a:t>Inherent to the principle of equality between men and women, or gender equality, is the concept that all human beings, regardless of sex, are free to develop their personal abilities, pursue their professional careers and make choices without the limitations set by stereotypes, rigid gender roles and prejudices. States parties are called upon to use exclusively the concepts of equality of women and men or gender equality and not to use the concept of gender equity in implementing their obligations under the Convention. Gender equity is used in some jurisdictions to refer to fair treatment of women and men, according to their respective needs. This may include equal treatment, or treatment that is different but considered equivalent in terms of rights, benefits, obligations and opportunities. </a:t>
            </a:r>
            <a:endParaRPr lang="en-GB" sz="3700" dirty="0"/>
          </a:p>
          <a:p>
            <a:pPr marL="0" indent="0">
              <a:buNone/>
            </a:pPr>
            <a:endParaRPr lang="en-GB" dirty="0"/>
          </a:p>
          <a:p>
            <a:pPr>
              <a:buFont typeface="Wingdings" pitchFamily="2" charset="2"/>
              <a:buChar char="ü"/>
            </a:pPr>
            <a:endParaRPr lang="en-GB" dirty="0" smtClean="0"/>
          </a:p>
        </p:txBody>
      </p:sp>
    </p:spTree>
    <p:extLst>
      <p:ext uri="{BB962C8B-B14F-4D97-AF65-F5344CB8AC3E}">
        <p14:creationId xmlns:p14="http://schemas.microsoft.com/office/powerpoint/2010/main" val="38071293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556</TotalTime>
  <Words>2464</Words>
  <Application>Microsoft Office PowerPoint</Application>
  <PresentationFormat>On-screen Show (4:3)</PresentationFormat>
  <Paragraphs>332</Paragraphs>
  <Slides>33</Slides>
  <Notes>7</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Office Theme</vt:lpstr>
      <vt:lpstr>OHCHR On-Line Module on Gender Integration Proposals and Decisions</vt:lpstr>
      <vt:lpstr>Structure</vt:lpstr>
      <vt:lpstr>Overall objectives</vt:lpstr>
      <vt:lpstr>Learning Objectives</vt:lpstr>
      <vt:lpstr>Learning Content</vt:lpstr>
      <vt:lpstr>Module 1 - Context</vt:lpstr>
      <vt:lpstr>Module 1 - Context</vt:lpstr>
      <vt:lpstr>Module 1 - Context</vt:lpstr>
      <vt:lpstr>Module 1 - Context</vt:lpstr>
      <vt:lpstr>Module 1 - Context</vt:lpstr>
      <vt:lpstr>Learning Objectives</vt:lpstr>
      <vt:lpstr>Learning Content</vt:lpstr>
      <vt:lpstr>Module 2 - Accountability</vt:lpstr>
      <vt:lpstr>Module 2 - Accountability</vt:lpstr>
      <vt:lpstr>Module 2 - Accountability</vt:lpstr>
      <vt:lpstr>Module 2 - Accountability</vt:lpstr>
      <vt:lpstr>Module 2 - Accountability</vt:lpstr>
      <vt:lpstr>Module 2 - Accountability</vt:lpstr>
      <vt:lpstr>Module 2 - Accountability</vt:lpstr>
      <vt:lpstr>Module 2 - Accountability</vt:lpstr>
      <vt:lpstr>Learning Objectives</vt:lpstr>
      <vt:lpstr>Learning Content</vt:lpstr>
      <vt:lpstr>Module 3 - Integration</vt:lpstr>
      <vt:lpstr>Module 3 - Integration</vt:lpstr>
      <vt:lpstr>Module 3 - Integration</vt:lpstr>
      <vt:lpstr>Module 3 - integration</vt:lpstr>
      <vt:lpstr>Module 3 - integration</vt:lpstr>
      <vt:lpstr>Module 3 - Integration</vt:lpstr>
      <vt:lpstr>Module 3 - Integration</vt:lpstr>
      <vt:lpstr>Learning Design</vt:lpstr>
      <vt:lpstr>PowerPoint Presentation</vt:lpstr>
      <vt:lpstr>PowerPoint Presentation</vt:lpstr>
      <vt:lpstr>PowerPoint Presentation</vt:lpstr>
    </vt:vector>
  </TitlesOfParts>
  <Company>The Development Alchemists Ltd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Proposals and Decisions</dc:title>
  <dc:creator>Lenni George</dc:creator>
  <cp:lastModifiedBy>Haley Horan</cp:lastModifiedBy>
  <cp:revision>52</cp:revision>
  <cp:lastPrinted>2012-12-17T13:00:23Z</cp:lastPrinted>
  <dcterms:created xsi:type="dcterms:W3CDTF">2012-12-16T17:34:08Z</dcterms:created>
  <dcterms:modified xsi:type="dcterms:W3CDTF">2013-03-22T14:14:25Z</dcterms:modified>
</cp:coreProperties>
</file>